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mp4" ContentType="video/mp4"/>
  <Default Extension="xlsx" ContentType="application/vnd.openxmlformats-officedocument.spreadsheetml.sheet"/>
  <Default Extension="rels" ContentType="application/vnd.openxmlformats-package.relationships+xml"/>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charts/chart9.xml" ContentType="application/vnd.openxmlformats-officedocument.drawingml.chart+xml"/>
  <Override PartName="/ppt/theme/themeOverride9.xml" ContentType="application/vnd.openxmlformats-officedocument.themeOverr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 id="2147484341" r:id="rId6"/>
  </p:sldMasterIdLst>
  <p:notesMasterIdLst>
    <p:notesMasterId r:id="rId41"/>
  </p:notesMasterIdLst>
  <p:handoutMasterIdLst>
    <p:handoutMasterId r:id="rId42"/>
  </p:handoutMasterIdLst>
  <p:sldIdLst>
    <p:sldId id="1393" r:id="rId7"/>
    <p:sldId id="1412" r:id="rId8"/>
    <p:sldId id="1411" r:id="rId9"/>
    <p:sldId id="1413" r:id="rId10"/>
    <p:sldId id="1445" r:id="rId11"/>
    <p:sldId id="1415" r:id="rId12"/>
    <p:sldId id="1416" r:id="rId13"/>
    <p:sldId id="1417" r:id="rId14"/>
    <p:sldId id="1418" r:id="rId15"/>
    <p:sldId id="1419" r:id="rId16"/>
    <p:sldId id="1420" r:id="rId17"/>
    <p:sldId id="1421" r:id="rId18"/>
    <p:sldId id="1422" r:id="rId19"/>
    <p:sldId id="1423" r:id="rId20"/>
    <p:sldId id="1446" r:id="rId21"/>
    <p:sldId id="1425" r:id="rId22"/>
    <p:sldId id="1426" r:id="rId23"/>
    <p:sldId id="1427" r:id="rId24"/>
    <p:sldId id="1428" r:id="rId25"/>
    <p:sldId id="1429" r:id="rId26"/>
    <p:sldId id="1430" r:id="rId27"/>
    <p:sldId id="1431" r:id="rId28"/>
    <p:sldId id="1432" r:id="rId29"/>
    <p:sldId id="1447" r:id="rId30"/>
    <p:sldId id="1434" r:id="rId31"/>
    <p:sldId id="1435" r:id="rId32"/>
    <p:sldId id="1436" r:id="rId33"/>
    <p:sldId id="1437" r:id="rId34"/>
    <p:sldId id="1444" r:id="rId35"/>
    <p:sldId id="1448" r:id="rId36"/>
    <p:sldId id="1441" r:id="rId37"/>
    <p:sldId id="1442" r:id="rId38"/>
    <p:sldId id="1443" r:id="rId39"/>
    <p:sldId id="1449" r:id="rId4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2016 Template Light" id="{A073DAE3-B461-442F-A3D3-6642BD875E45}">
          <p14:sldIdLst>
            <p14:sldId id="1393"/>
            <p14:sldId id="1412"/>
            <p14:sldId id="1411"/>
            <p14:sldId id="1413"/>
            <p14:sldId id="1445"/>
            <p14:sldId id="1415"/>
            <p14:sldId id="1416"/>
            <p14:sldId id="1417"/>
            <p14:sldId id="1418"/>
            <p14:sldId id="1419"/>
            <p14:sldId id="1420"/>
            <p14:sldId id="1421"/>
            <p14:sldId id="1422"/>
            <p14:sldId id="1423"/>
            <p14:sldId id="1446"/>
            <p14:sldId id="1425"/>
            <p14:sldId id="1426"/>
            <p14:sldId id="1427"/>
            <p14:sldId id="1428"/>
            <p14:sldId id="1429"/>
            <p14:sldId id="1430"/>
            <p14:sldId id="1431"/>
            <p14:sldId id="1432"/>
            <p14:sldId id="1447"/>
            <p14:sldId id="1434"/>
            <p14:sldId id="1435"/>
            <p14:sldId id="1436"/>
            <p14:sldId id="1437"/>
            <p14:sldId id="1444"/>
            <p14:sldId id="1448"/>
            <p14:sldId id="1441"/>
            <p14:sldId id="1442"/>
            <p14:sldId id="1443"/>
            <p14:sldId id="1449"/>
          </p14:sldIdLst>
        </p14:section>
        <p14:section name="Microsoft 2016 Template Dark" id="{361DECE0-D7F3-4586-A791-C8E5092BB79E}">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3A00"/>
    <a:srgbClr val="D93B00"/>
    <a:srgbClr val="292929"/>
    <a:srgbClr val="FFFFFF"/>
    <a:srgbClr val="BAD80A"/>
    <a:srgbClr val="A80000"/>
    <a:srgbClr val="5C2D91"/>
    <a:srgbClr val="0078D7"/>
    <a:srgbClr val="107C1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90" autoAdjust="0"/>
    <p:restoredTop sz="64154" autoAdjust="0"/>
  </p:normalViewPr>
  <p:slideViewPr>
    <p:cSldViewPr>
      <p:cViewPr varScale="1">
        <p:scale>
          <a:sx n="56" d="100"/>
          <a:sy n="56" d="100"/>
        </p:scale>
        <p:origin x="2336" y="16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1122"/>
    </p:cViewPr>
  </p:sorterViewPr>
  <p:notesViewPr>
    <p:cSldViewPr showGuides="1">
      <p:cViewPr varScale="1">
        <p:scale>
          <a:sx n="81" d="100"/>
          <a:sy n="81" d="100"/>
        </p:scale>
        <p:origin x="389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9" Type="http://schemas.openxmlformats.org/officeDocument/2006/relationships/slide" Target="slides/slide3.xml"/><Relationship Id="rId6" Type="http://schemas.openxmlformats.org/officeDocument/2006/relationships/slideMaster" Target="slideMasters/slideMaster3.xml"/><Relationship Id="rId7" Type="http://schemas.openxmlformats.org/officeDocument/2006/relationships/slide" Target="slides/slide1.xml"/><Relationship Id="rId8" Type="http://schemas.openxmlformats.org/officeDocument/2006/relationships/slide" Target="slides/slide2.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notesMaster" Target="notesMasters/notesMaster1.xml"/><Relationship Id="rId42" Type="http://schemas.openxmlformats.org/officeDocument/2006/relationships/handoutMaster" Target="handoutMasters/handoutMaster1.xml"/><Relationship Id="rId43" Type="http://schemas.openxmlformats.org/officeDocument/2006/relationships/commentAuthors" Target="commentAuthors.xml"/><Relationship Id="rId44" Type="http://schemas.openxmlformats.org/officeDocument/2006/relationships/presProps" Target="presProps.xml"/><Relationship Id="rId45"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xmlns:c16r2="http://schemas.microsoft.com/office/drawing/2015/06/chart">
              <c:ext xmlns:c16="http://schemas.microsoft.com/office/drawing/2014/chart" uri="{C3380CC4-5D6E-409C-BE32-E72D297353CC}">
                <c16:uniqueId val="{00000001-25C7-4461-87DB-18C2E81DF43B}"/>
              </c:ext>
            </c:extLst>
          </c:dPt>
          <c:dPt>
            <c:idx val="1"/>
            <c:bubble3D val="0"/>
            <c:spPr>
              <a:solidFill>
                <a:srgbClr val="FFFFFF">
                  <a:lumMod val="85000"/>
                </a:srgbClr>
              </a:solidFill>
              <a:ln>
                <a:noFill/>
              </a:ln>
              <a:effectLst/>
              <a:scene3d>
                <a:camera prst="orthographicFront"/>
                <a:lightRig rig="twoPt" dir="tl"/>
              </a:scene3d>
              <a:sp3d prstMaterial="flat"/>
            </c:spPr>
            <c:extLst xmlns:c16r2="http://schemas.microsoft.com/office/drawing/2015/06/chart">
              <c:ext xmlns:c16="http://schemas.microsoft.com/office/drawing/2014/chart" uri="{C3380CC4-5D6E-409C-BE32-E72D297353CC}">
                <c16:uniqueId val="{00000003-25C7-4461-87DB-18C2E81DF43B}"/>
              </c:ext>
            </c:extLst>
          </c:dPt>
          <c:dLbls>
            <c:dLbl>
              <c:idx val="0"/>
              <c:layout>
                <c:manualLayout>
                  <c:x val="-0.143241974560872"/>
                  <c:y val="-0.224752728277386"/>
                </c:manualLayout>
              </c:layout>
              <c:tx>
                <c:rich>
                  <a:bodyPr/>
                  <a:lstStyle/>
                  <a:p>
                    <a:r>
                      <a:rPr lang="pt-BR" sz="1100" b="1">
                        <a:solidFill>
                          <a:schemeClr val="bg1"/>
                        </a:solidFill>
                      </a:rPr>
                      <a:t>86%</a:t>
                    </a:r>
                    <a:endParaRPr lang="pt-BR"/>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1-25C7-4461-87DB-18C2E81DF43B}"/>
                </c:ext>
                <c:ext xmlns:c15="http://schemas.microsoft.com/office/drawing/2012/chart" uri="{CE6537A1-D6FC-4f65-9D91-7224C49458BB}">
                  <c15:layout/>
                </c:ext>
              </c:extLst>
            </c:dLbl>
            <c:dLbl>
              <c:idx val="1"/>
              <c:layout>
                <c:manualLayout>
                  <c:x val="0.125680395719766"/>
                  <c:y val="0.149562784915043"/>
                </c:manualLayout>
              </c:layout>
              <c:tx>
                <c:rich>
                  <a:bodyPr/>
                  <a:lstStyle/>
                  <a:p>
                    <a:r>
                      <a:rPr lang="it-IT" sz="1100" b="1">
                        <a:solidFill>
                          <a:schemeClr val="bg1"/>
                        </a:solidFill>
                      </a:rPr>
                      <a:t>14%</a:t>
                    </a:r>
                    <a:endParaRPr lang="it-IT"/>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3-25C7-4461-87DB-18C2E81DF43B}"/>
                </c:ext>
                <c:ext xmlns:c15="http://schemas.microsoft.com/office/drawing/2012/chart" uri="{CE6537A1-D6FC-4f65-9D91-7224C49458BB}">
                  <c15:layout/>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xmlns:c16r2="http://schemas.microsoft.com/office/drawing/2015/06/char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86.0</c:v>
                </c:pt>
                <c:pt idx="1">
                  <c:v>14.0</c:v>
                </c:pt>
              </c:numCache>
            </c:numRef>
          </c:val>
          <c:extLst xmlns:c16r2="http://schemas.microsoft.com/office/drawing/2015/06/chart">
            <c:ext xmlns:c16="http://schemas.microsoft.com/office/drawing/2014/chart" uri="{C3380CC4-5D6E-409C-BE32-E72D297353CC}">
              <c16:uniqueId val="{00000004-25C7-4461-87DB-18C2E81DF43B}"/>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xmlns:c16r2="http://schemas.microsoft.com/office/drawing/2015/06/chart">
              <c:ext xmlns:c16="http://schemas.microsoft.com/office/drawing/2014/chart" uri="{C3380CC4-5D6E-409C-BE32-E72D297353CC}">
                <c16:uniqueId val="{00000001-4C6C-4AF8-8BD8-D4DBE4E53A9C}"/>
              </c:ext>
            </c:extLst>
          </c:dPt>
          <c:dPt>
            <c:idx val="1"/>
            <c:bubble3D val="0"/>
            <c:spPr>
              <a:solidFill>
                <a:srgbClr val="FFFFFF">
                  <a:lumMod val="85000"/>
                </a:srgbClr>
              </a:solidFill>
              <a:ln>
                <a:noFill/>
              </a:ln>
              <a:scene3d>
                <a:camera prst="orthographicFront"/>
                <a:lightRig rig="twoPt" dir="tl"/>
              </a:scene3d>
              <a:sp3d prstMaterial="flat"/>
            </c:spPr>
            <c:extLst xmlns:c16r2="http://schemas.microsoft.com/office/drawing/2015/06/chart">
              <c:ext xmlns:c16="http://schemas.microsoft.com/office/drawing/2014/chart" uri="{C3380CC4-5D6E-409C-BE32-E72D297353CC}">
                <c16:uniqueId val="{00000003-4C6C-4AF8-8BD8-D4DBE4E53A9C}"/>
              </c:ext>
            </c:extLst>
          </c:dPt>
          <c:dLbls>
            <c:dLbl>
              <c:idx val="0"/>
              <c:layout>
                <c:manualLayout>
                  <c:x val="-0.198797511422183"/>
                  <c:y val="-0.180893079154579"/>
                </c:manualLayout>
              </c:layout>
              <c:tx>
                <c:rich>
                  <a:bodyPr/>
                  <a:lstStyle/>
                  <a:p>
                    <a:r>
                      <a:rPr lang="is-IS" sz="1100" b="1">
                        <a:solidFill>
                          <a:schemeClr val="bg1"/>
                        </a:solidFill>
                      </a:rPr>
                      <a:t>72%</a:t>
                    </a:r>
                    <a:endParaRPr lang="is-IS"/>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1-4C6C-4AF8-8BD8-D4DBE4E53A9C}"/>
                </c:ext>
                <c:ext xmlns:c15="http://schemas.microsoft.com/office/drawing/2012/chart" uri="{CE6537A1-D6FC-4f65-9D91-7224C49458BB}">
                  <c15:layout/>
                </c:ext>
              </c:extLst>
            </c:dLbl>
            <c:dLbl>
              <c:idx val="1"/>
              <c:layout>
                <c:manualLayout>
                  <c:x val="0.187408379508117"/>
                  <c:y val="0.149562094211908"/>
                </c:manualLayout>
              </c:layout>
              <c:tx>
                <c:rich>
                  <a:bodyPr/>
                  <a:lstStyle/>
                  <a:p>
                    <a:r>
                      <a:rPr lang="pt-BR" sz="1100" b="1">
                        <a:solidFill>
                          <a:schemeClr val="bg1"/>
                        </a:solidFill>
                      </a:rPr>
                      <a:t>28%</a:t>
                    </a:r>
                    <a:endParaRPr lang="pt-BR"/>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3-4C6C-4AF8-8BD8-D4DBE4E53A9C}"/>
                </c:ext>
                <c:ext xmlns:c15="http://schemas.microsoft.com/office/drawing/2012/chart" uri="{CE6537A1-D6FC-4f65-9D91-7224C49458BB}">
                  <c15:layout/>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xmlns:c16r2="http://schemas.microsoft.com/office/drawing/2015/06/char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72.0</c:v>
                </c:pt>
                <c:pt idx="1">
                  <c:v>28.0</c:v>
                </c:pt>
              </c:numCache>
            </c:numRef>
          </c:val>
          <c:extLst xmlns:c16r2="http://schemas.microsoft.com/office/drawing/2015/06/chart">
            <c:ext xmlns:c16="http://schemas.microsoft.com/office/drawing/2014/chart" uri="{C3380CC4-5D6E-409C-BE32-E72D297353CC}">
              <c16:uniqueId val="{00000004-4C6C-4AF8-8BD8-D4DBE4E53A9C}"/>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ln>
      <a:noFill/>
    </a:ln>
  </c:spPr>
  <c:txPr>
    <a:bodyPr/>
    <a:lstStyle/>
    <a:p>
      <a:pPr>
        <a:defRPr sz="18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xmlns:c16r2="http://schemas.microsoft.com/office/drawing/2015/06/chart">
              <c:ext xmlns:c16="http://schemas.microsoft.com/office/drawing/2014/chart" uri="{C3380CC4-5D6E-409C-BE32-E72D297353CC}">
                <c16:uniqueId val="{00000001-DE1A-41D1-98F2-ADDC9D325528}"/>
              </c:ext>
            </c:extLst>
          </c:dPt>
          <c:dPt>
            <c:idx val="1"/>
            <c:bubble3D val="0"/>
            <c:spPr>
              <a:solidFill>
                <a:srgbClr val="FFFFFF">
                  <a:lumMod val="85000"/>
                </a:srgbClr>
              </a:solidFill>
              <a:ln>
                <a:noFill/>
              </a:ln>
              <a:effectLst/>
              <a:scene3d>
                <a:camera prst="orthographicFront"/>
                <a:lightRig rig="twoPt" dir="tl"/>
              </a:scene3d>
              <a:sp3d prstMaterial="flat"/>
            </c:spPr>
            <c:extLst xmlns:c16r2="http://schemas.microsoft.com/office/drawing/2015/06/chart">
              <c:ext xmlns:c16="http://schemas.microsoft.com/office/drawing/2014/chart" uri="{C3380CC4-5D6E-409C-BE32-E72D297353CC}">
                <c16:uniqueId val="{00000003-DE1A-41D1-98F2-ADDC9D325528}"/>
              </c:ext>
            </c:extLst>
          </c:dPt>
          <c:dLbls>
            <c:dLbl>
              <c:idx val="0"/>
              <c:layout>
                <c:manualLayout>
                  <c:x val="-0.198797511422183"/>
                  <c:y val="-0.180893079154579"/>
                </c:manualLayout>
              </c:layout>
              <c:tx>
                <c:rich>
                  <a:bodyPr/>
                  <a:lstStyle/>
                  <a:p>
                    <a:r>
                      <a:rPr lang="uk-UA" sz="1100" b="1">
                        <a:solidFill>
                          <a:schemeClr val="bg1"/>
                        </a:solidFill>
                      </a:rPr>
                      <a:t>77%</a:t>
                    </a:r>
                    <a:endParaRPr lang="uk-UA"/>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1-DE1A-41D1-98F2-ADDC9D325528}"/>
                </c:ext>
                <c:ext xmlns:c15="http://schemas.microsoft.com/office/drawing/2012/chart" uri="{CE6537A1-D6FC-4f65-9D91-7224C49458BB}">
                  <c15:layout/>
                </c:ext>
              </c:extLst>
            </c:dLbl>
            <c:dLbl>
              <c:idx val="1"/>
              <c:layout>
                <c:manualLayout>
                  <c:x val="0.144198502964907"/>
                  <c:y val="0.210965602983838"/>
                </c:manualLayout>
              </c:layout>
              <c:tx>
                <c:rich>
                  <a:bodyPr/>
                  <a:lstStyle/>
                  <a:p>
                    <a:r>
                      <a:rPr lang="is-IS" sz="1100" b="1">
                        <a:solidFill>
                          <a:schemeClr val="bg1"/>
                        </a:solidFill>
                      </a:rPr>
                      <a:t>23%</a:t>
                    </a:r>
                    <a:endParaRPr lang="is-IS"/>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3-DE1A-41D1-98F2-ADDC9D325528}"/>
                </c:ext>
                <c:ext xmlns:c15="http://schemas.microsoft.com/office/drawing/2012/chart" uri="{CE6537A1-D6FC-4f65-9D91-7224C49458BB}">
                  <c15:layout/>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xmlns:c16r2="http://schemas.microsoft.com/office/drawing/2015/06/char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77.0</c:v>
                </c:pt>
                <c:pt idx="1">
                  <c:v>23.0</c:v>
                </c:pt>
              </c:numCache>
            </c:numRef>
          </c:val>
          <c:extLst xmlns:c16r2="http://schemas.microsoft.com/office/drawing/2015/06/chart">
            <c:ext xmlns:c16="http://schemas.microsoft.com/office/drawing/2014/chart" uri="{C3380CC4-5D6E-409C-BE32-E72D297353CC}">
              <c16:uniqueId val="{00000004-DE1A-41D1-98F2-ADDC9D325528}"/>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xmlns:c16r2="http://schemas.microsoft.com/office/drawing/2015/06/chart">
              <c:ext xmlns:c16="http://schemas.microsoft.com/office/drawing/2014/chart" uri="{C3380CC4-5D6E-409C-BE32-E72D297353CC}">
                <c16:uniqueId val="{00000001-3029-44CD-9713-D819BC426C1A}"/>
              </c:ext>
            </c:extLst>
          </c:dPt>
          <c:dPt>
            <c:idx val="1"/>
            <c:bubble3D val="0"/>
            <c:spPr>
              <a:solidFill>
                <a:srgbClr val="FFFFFF">
                  <a:lumMod val="85000"/>
                </a:srgbClr>
              </a:solidFill>
              <a:ln>
                <a:noFill/>
              </a:ln>
              <a:effectLst/>
              <a:scene3d>
                <a:camera prst="orthographicFront"/>
                <a:lightRig rig="twoPt" dir="tl"/>
              </a:scene3d>
              <a:sp3d prstMaterial="flat"/>
            </c:spPr>
            <c:extLst xmlns:c16r2="http://schemas.microsoft.com/office/drawing/2015/06/chart">
              <c:ext xmlns:c16="http://schemas.microsoft.com/office/drawing/2014/chart" uri="{C3380CC4-5D6E-409C-BE32-E72D297353CC}">
                <c16:uniqueId val="{00000003-3029-44CD-9713-D819BC426C1A}"/>
              </c:ext>
            </c:extLst>
          </c:dPt>
          <c:dLbls>
            <c:dLbl>
              <c:idx val="0"/>
              <c:layout>
                <c:manualLayout>
                  <c:x val="-0.198797511422183"/>
                  <c:y val="-0.180893079154579"/>
                </c:manualLayout>
              </c:layout>
              <c:tx>
                <c:rich>
                  <a:bodyPr/>
                  <a:lstStyle/>
                  <a:p>
                    <a:r>
                      <a:rPr lang="en-US" sz="1100" b="1">
                        <a:solidFill>
                          <a:schemeClr val="bg1"/>
                        </a:solidFill>
                      </a:rPr>
                      <a:t>70%</a:t>
                    </a:r>
                    <a:endParaRPr lang="en-US"/>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1-3029-44CD-9713-D819BC426C1A}"/>
                </c:ext>
                <c:ext xmlns:c15="http://schemas.microsoft.com/office/drawing/2012/chart" uri="{CE6537A1-D6FC-4f65-9D91-7224C49458BB}">
                  <c15:layout/>
                </c:ext>
              </c:extLst>
            </c:dLbl>
            <c:dLbl>
              <c:idx val="1"/>
              <c:layout>
                <c:manualLayout>
                  <c:x val="0.187408379508117"/>
                  <c:y val="0.158334024036469"/>
                </c:manualLayout>
              </c:layout>
              <c:tx>
                <c:rich>
                  <a:bodyPr/>
                  <a:lstStyle/>
                  <a:p>
                    <a:r>
                      <a:rPr lang="pt-BR" sz="1100" b="1">
                        <a:solidFill>
                          <a:schemeClr val="bg1"/>
                        </a:solidFill>
                      </a:rPr>
                      <a:t>30%</a:t>
                    </a:r>
                    <a:endParaRPr lang="pt-BR"/>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3-3029-44CD-9713-D819BC426C1A}"/>
                </c:ext>
                <c:ext xmlns:c15="http://schemas.microsoft.com/office/drawing/2012/chart" uri="{CE6537A1-D6FC-4f65-9D91-7224C49458BB}">
                  <c15:layout/>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xmlns:c16r2="http://schemas.microsoft.com/office/drawing/2015/06/char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70.0</c:v>
                </c:pt>
                <c:pt idx="1">
                  <c:v>30.0</c:v>
                </c:pt>
              </c:numCache>
            </c:numRef>
          </c:val>
          <c:extLst xmlns:c16r2="http://schemas.microsoft.com/office/drawing/2015/06/chart">
            <c:ext xmlns:c16="http://schemas.microsoft.com/office/drawing/2014/chart" uri="{C3380CC4-5D6E-409C-BE32-E72D297353CC}">
              <c16:uniqueId val="{00000004-3029-44CD-9713-D819BC426C1A}"/>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xmlns:c16r2="http://schemas.microsoft.com/office/drawing/2015/06/chart">
              <c:ext xmlns:c16="http://schemas.microsoft.com/office/drawing/2014/chart" uri="{C3380CC4-5D6E-409C-BE32-E72D297353CC}">
                <c16:uniqueId val="{00000001-F061-4805-AACE-AA77A10EA9DE}"/>
              </c:ext>
            </c:extLst>
          </c:dPt>
          <c:dPt>
            <c:idx val="1"/>
            <c:bubble3D val="0"/>
            <c:spPr>
              <a:solidFill>
                <a:srgbClr val="FFFFFF">
                  <a:lumMod val="85000"/>
                </a:srgbClr>
              </a:solidFill>
              <a:ln>
                <a:noFill/>
              </a:ln>
              <a:effectLst/>
              <a:scene3d>
                <a:camera prst="orthographicFront"/>
                <a:lightRig rig="twoPt" dir="tl"/>
              </a:scene3d>
              <a:sp3d prstMaterial="flat"/>
            </c:spPr>
            <c:extLst xmlns:c16r2="http://schemas.microsoft.com/office/drawing/2015/06/chart">
              <c:ext xmlns:c16="http://schemas.microsoft.com/office/drawing/2014/chart" uri="{C3380CC4-5D6E-409C-BE32-E72D297353CC}">
                <c16:uniqueId val="{00000003-F061-4805-AACE-AA77A10EA9DE}"/>
              </c:ext>
            </c:extLst>
          </c:dPt>
          <c:dLbls>
            <c:dLbl>
              <c:idx val="0"/>
              <c:layout>
                <c:manualLayout>
                  <c:x val="-0.204970836978711"/>
                  <c:y val="-0.154577289680895"/>
                </c:manualLayout>
              </c:layout>
              <c:tx>
                <c:rich>
                  <a:bodyPr/>
                  <a:lstStyle/>
                  <a:p>
                    <a:r>
                      <a:rPr lang="pt-BR" sz="1100" b="1">
                        <a:solidFill>
                          <a:schemeClr val="bg1"/>
                        </a:solidFill>
                      </a:rPr>
                      <a:t>61%</a:t>
                    </a:r>
                    <a:endParaRPr lang="pt-BR"/>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1-F061-4805-AACE-AA77A10EA9DE}"/>
                </c:ext>
                <c:ext xmlns:c15="http://schemas.microsoft.com/office/drawing/2012/chart" uri="{CE6537A1-D6FC-4f65-9D91-7224C49458BB}">
                  <c15:layout/>
                </c:ext>
              </c:extLst>
            </c:dLbl>
            <c:dLbl>
              <c:idx val="1"/>
              <c:layout>
                <c:manualLayout>
                  <c:x val="0.199754058520463"/>
                  <c:y val="0.123245614035088"/>
                </c:manualLayout>
              </c:layout>
              <c:tx>
                <c:rich>
                  <a:bodyPr/>
                  <a:lstStyle/>
                  <a:p>
                    <a:r>
                      <a:rPr lang="uk-UA" sz="1100" b="1">
                        <a:solidFill>
                          <a:schemeClr val="bg1"/>
                        </a:solidFill>
                      </a:rPr>
                      <a:t>39%</a:t>
                    </a:r>
                    <a:endParaRPr lang="uk-UA"/>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3-F061-4805-AACE-AA77A10EA9DE}"/>
                </c:ext>
                <c:ext xmlns:c15="http://schemas.microsoft.com/office/drawing/2012/chart" uri="{CE6537A1-D6FC-4f65-9D91-7224C49458BB}">
                  <c15:layout/>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xmlns:c16r2="http://schemas.microsoft.com/office/drawing/2015/06/char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61.0</c:v>
                </c:pt>
                <c:pt idx="1">
                  <c:v>39.0</c:v>
                </c:pt>
              </c:numCache>
            </c:numRef>
          </c:val>
          <c:extLst xmlns:c16r2="http://schemas.microsoft.com/office/drawing/2015/06/chart">
            <c:ext xmlns:c16="http://schemas.microsoft.com/office/drawing/2014/chart" uri="{C3380CC4-5D6E-409C-BE32-E72D297353CC}">
              <c16:uniqueId val="{00000004-F061-4805-AACE-AA77A10EA9DE}"/>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xmlns:c16r2="http://schemas.microsoft.com/office/drawing/2015/06/chart">
              <c:ext xmlns:c16="http://schemas.microsoft.com/office/drawing/2014/chart" uri="{C3380CC4-5D6E-409C-BE32-E72D297353CC}">
                <c16:uniqueId val="{00000001-3F53-4E61-A546-05D12B3B2ED7}"/>
              </c:ext>
            </c:extLst>
          </c:dPt>
          <c:dPt>
            <c:idx val="1"/>
            <c:bubble3D val="0"/>
            <c:spPr>
              <a:solidFill>
                <a:srgbClr val="FFFFFF">
                  <a:lumMod val="85000"/>
                </a:srgbClr>
              </a:solidFill>
              <a:ln>
                <a:noFill/>
              </a:ln>
              <a:effectLst/>
              <a:scene3d>
                <a:camera prst="orthographicFront"/>
                <a:lightRig rig="twoPt" dir="tl"/>
              </a:scene3d>
              <a:sp3d prstMaterial="flat"/>
            </c:spPr>
            <c:extLst xmlns:c16r2="http://schemas.microsoft.com/office/drawing/2015/06/chart">
              <c:ext xmlns:c16="http://schemas.microsoft.com/office/drawing/2014/chart" uri="{C3380CC4-5D6E-409C-BE32-E72D297353CC}">
                <c16:uniqueId val="{00000003-3F53-4E61-A546-05D12B3B2ED7}"/>
              </c:ext>
            </c:extLst>
          </c:dPt>
          <c:dLbls>
            <c:dLbl>
              <c:idx val="0"/>
              <c:layout>
                <c:manualLayout>
                  <c:x val="-0.100032079323418"/>
                  <c:y val="-0.259841828981904"/>
                </c:manualLayout>
              </c:layout>
              <c:tx>
                <c:rich>
                  <a:bodyPr/>
                  <a:lstStyle/>
                  <a:p>
                    <a:r>
                      <a:rPr lang="it-IT" sz="1100" b="1">
                        <a:solidFill>
                          <a:schemeClr val="bg1"/>
                        </a:solidFill>
                      </a:rPr>
                      <a:t>94%</a:t>
                    </a:r>
                    <a:endParaRPr lang="it-IT"/>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1-3F53-4E61-A546-05D12B3B2ED7}"/>
                </c:ext>
                <c:ext xmlns:c15="http://schemas.microsoft.com/office/drawing/2012/chart" uri="{CE6537A1-D6FC-4f65-9D91-7224C49458BB}">
                  <c15:layout/>
                </c:ext>
              </c:extLst>
            </c:dLbl>
            <c:dLbl>
              <c:idx val="1"/>
              <c:layout>
                <c:manualLayout>
                  <c:x val="0.0577782638281325"/>
                  <c:y val="0.184649813510153"/>
                </c:manualLayout>
              </c:layout>
              <c:tx>
                <c:rich>
                  <a:bodyPr/>
                  <a:lstStyle/>
                  <a:p>
                    <a:r>
                      <a:rPr lang="pt-BR" sz="1100" b="1">
                        <a:solidFill>
                          <a:schemeClr val="bg1"/>
                        </a:solidFill>
                      </a:rPr>
                      <a:t>6%</a:t>
                    </a:r>
                    <a:endParaRPr lang="pt-BR"/>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3-3F53-4E61-A546-05D12B3B2ED7}"/>
                </c:ext>
                <c:ext xmlns:c15="http://schemas.microsoft.com/office/drawing/2012/chart" uri="{CE6537A1-D6FC-4f65-9D91-7224C49458BB}">
                  <c15:layout/>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xmlns:c16r2="http://schemas.microsoft.com/office/drawing/2015/06/char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94.0</c:v>
                </c:pt>
                <c:pt idx="1">
                  <c:v>6.0</c:v>
                </c:pt>
              </c:numCache>
            </c:numRef>
          </c:val>
          <c:extLst xmlns:c16r2="http://schemas.microsoft.com/office/drawing/2015/06/chart">
            <c:ext xmlns:c16="http://schemas.microsoft.com/office/drawing/2014/chart" uri="{C3380CC4-5D6E-409C-BE32-E72D297353CC}">
              <c16:uniqueId val="{00000004-3F53-4E61-A546-05D12B3B2ED7}"/>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xmlns:c16r2="http://schemas.microsoft.com/office/drawing/2015/06/chart">
              <c:ext xmlns:c16="http://schemas.microsoft.com/office/drawing/2014/chart" uri="{C3380CC4-5D6E-409C-BE32-E72D297353CC}">
                <c16:uniqueId val="{00000001-CDC0-4A82-8B10-3BE47A7E8375}"/>
              </c:ext>
            </c:extLst>
          </c:dPt>
          <c:dPt>
            <c:idx val="1"/>
            <c:bubble3D val="0"/>
            <c:spPr>
              <a:solidFill>
                <a:srgbClr val="FFFFFF">
                  <a:lumMod val="85000"/>
                </a:srgbClr>
              </a:solidFill>
              <a:ln>
                <a:noFill/>
              </a:ln>
              <a:effectLst/>
              <a:scene3d>
                <a:camera prst="orthographicFront"/>
                <a:lightRig rig="twoPt" dir="tl"/>
              </a:scene3d>
              <a:sp3d prstMaterial="flat"/>
            </c:spPr>
            <c:extLst xmlns:c16r2="http://schemas.microsoft.com/office/drawing/2015/06/chart">
              <c:ext xmlns:c16="http://schemas.microsoft.com/office/drawing/2014/chart" uri="{C3380CC4-5D6E-409C-BE32-E72D297353CC}">
                <c16:uniqueId val="{00000003-CDC0-4A82-8B10-3BE47A7E8375}"/>
              </c:ext>
            </c:extLst>
          </c:dPt>
          <c:dLbls>
            <c:dLbl>
              <c:idx val="0"/>
              <c:layout>
                <c:manualLayout>
                  <c:x val="-0.18027947895402"/>
                  <c:y val="-0.242297969332781"/>
                </c:manualLayout>
              </c:layout>
              <c:tx>
                <c:rich>
                  <a:bodyPr/>
                  <a:lstStyle/>
                  <a:p>
                    <a:r>
                      <a:rPr lang="pt-BR" sz="1100" b="1">
                        <a:solidFill>
                          <a:schemeClr val="bg1"/>
                        </a:solidFill>
                      </a:rPr>
                      <a:t>88%</a:t>
                    </a:r>
                    <a:endParaRPr lang="pt-BR"/>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1-CDC0-4A82-8B10-3BE47A7E8375}"/>
                </c:ext>
                <c:ext xmlns:c15="http://schemas.microsoft.com/office/drawing/2012/chart" uri="{CE6537A1-D6FC-4f65-9D91-7224C49458BB}">
                  <c15:layout/>
                </c:ext>
              </c:extLst>
            </c:dLbl>
            <c:dLbl>
              <c:idx val="1"/>
              <c:layout>
                <c:manualLayout>
                  <c:x val="0.131852337902207"/>
                  <c:y val="0.167105953861031"/>
                </c:manualLayout>
              </c:layout>
              <c:tx>
                <c:rich>
                  <a:bodyPr/>
                  <a:lstStyle/>
                  <a:p>
                    <a:r>
                      <a:rPr lang="is-IS" sz="1100" b="1">
                        <a:solidFill>
                          <a:schemeClr val="bg1"/>
                        </a:solidFill>
                      </a:rPr>
                      <a:t>12%</a:t>
                    </a:r>
                    <a:endParaRPr lang="is-IS"/>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3-CDC0-4A82-8B10-3BE47A7E8375}"/>
                </c:ext>
                <c:ext xmlns:c15="http://schemas.microsoft.com/office/drawing/2012/chart" uri="{CE6537A1-D6FC-4f65-9D91-7224C49458BB}">
                  <c15:layout/>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xmlns:c16r2="http://schemas.microsoft.com/office/drawing/2015/06/char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88.0</c:v>
                </c:pt>
                <c:pt idx="1">
                  <c:v>12.0</c:v>
                </c:pt>
              </c:numCache>
            </c:numRef>
          </c:val>
          <c:extLst xmlns:c16r2="http://schemas.microsoft.com/office/drawing/2015/06/chart">
            <c:ext xmlns:c16="http://schemas.microsoft.com/office/drawing/2014/chart" uri="{C3380CC4-5D6E-409C-BE32-E72D297353CC}">
              <c16:uniqueId val="{00000004-CDC0-4A82-8B10-3BE47A7E8375}"/>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c:spPr>
          <c:dPt>
            <c:idx val="0"/>
            <c:bubble3D val="0"/>
            <c:spPr>
              <a:solidFill>
                <a:srgbClr val="70ACBB"/>
              </a:solidFill>
              <a:ln>
                <a:noFill/>
              </a:ln>
              <a:effectLst/>
              <a:scene3d>
                <a:camera prst="orthographicFront"/>
                <a:lightRig rig="twoPt" dir="tl"/>
              </a:scene3d>
              <a:sp3d prstMaterial="flat"/>
            </c:spPr>
            <c:extLst xmlns:c16r2="http://schemas.microsoft.com/office/drawing/2015/06/chart">
              <c:ext xmlns:c16="http://schemas.microsoft.com/office/drawing/2014/chart" uri="{C3380CC4-5D6E-409C-BE32-E72D297353CC}">
                <c16:uniqueId val="{00000001-3D98-452D-BD34-9D6B5051FF77}"/>
              </c:ext>
            </c:extLst>
          </c:dPt>
          <c:dPt>
            <c:idx val="1"/>
            <c:bubble3D val="0"/>
            <c:spPr>
              <a:solidFill>
                <a:srgbClr val="FFFFFF">
                  <a:lumMod val="85000"/>
                </a:srgbClr>
              </a:solidFill>
              <a:ln>
                <a:noFill/>
              </a:ln>
              <a:effectLst/>
              <a:scene3d>
                <a:camera prst="orthographicFront"/>
                <a:lightRig rig="twoPt" dir="tl"/>
              </a:scene3d>
              <a:sp3d prstMaterial="flat"/>
            </c:spPr>
            <c:extLst xmlns:c16r2="http://schemas.microsoft.com/office/drawing/2015/06/chart">
              <c:ext xmlns:c16="http://schemas.microsoft.com/office/drawing/2014/chart" uri="{C3380CC4-5D6E-409C-BE32-E72D297353CC}">
                <c16:uniqueId val="{00000003-3D98-452D-BD34-9D6B5051FF77}"/>
              </c:ext>
            </c:extLst>
          </c:dPt>
          <c:dLbls>
            <c:dLbl>
              <c:idx val="0"/>
              <c:layout>
                <c:manualLayout>
                  <c:x val="-0.254353553028094"/>
                  <c:y val="-0.17212253073629"/>
                </c:manualLayout>
              </c:layout>
              <c:tx>
                <c:rich>
                  <a:bodyPr/>
                  <a:lstStyle/>
                  <a:p>
                    <a:r>
                      <a:rPr lang="pt-BR" sz="1100" b="1">
                        <a:solidFill>
                          <a:schemeClr val="bg1"/>
                        </a:solidFill>
                      </a:rPr>
                      <a:t>76%</a:t>
                    </a:r>
                    <a:endParaRPr lang="pt-BR"/>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1-3D98-452D-BD34-9D6B5051FF77}"/>
                </c:ext>
                <c:ext xmlns:c15="http://schemas.microsoft.com/office/drawing/2012/chart" uri="{CE6537A1-D6FC-4f65-9D91-7224C49458BB}">
                  <c15:layout/>
                </c:ext>
              </c:extLst>
            </c:dLbl>
            <c:dLbl>
              <c:idx val="1"/>
              <c:layout>
                <c:manualLayout>
                  <c:x val="0.156543695926898"/>
                  <c:y val="0.184649813510153"/>
                </c:manualLayout>
              </c:layout>
              <c:tx>
                <c:rich>
                  <a:bodyPr/>
                  <a:lstStyle/>
                  <a:p>
                    <a:r>
                      <a:rPr lang="is-IS" sz="1100" b="1">
                        <a:solidFill>
                          <a:schemeClr val="bg1"/>
                        </a:solidFill>
                      </a:rPr>
                      <a:t>24%</a:t>
                    </a:r>
                    <a:endParaRPr lang="is-IS"/>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3-3D98-452D-BD34-9D6B5051FF77}"/>
                </c:ext>
                <c:ext xmlns:c15="http://schemas.microsoft.com/office/drawing/2012/chart" uri="{CE6537A1-D6FC-4f65-9D91-7224C49458BB}">
                  <c15:layout/>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xmlns:c16r2="http://schemas.microsoft.com/office/drawing/2015/06/char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76.0</c:v>
                </c:pt>
                <c:pt idx="1">
                  <c:v>24.0</c:v>
                </c:pt>
              </c:numCache>
            </c:numRef>
          </c:val>
          <c:extLst xmlns:c16r2="http://schemas.microsoft.com/office/drawing/2015/06/chart">
            <c:ext xmlns:c16="http://schemas.microsoft.com/office/drawing/2014/chart" uri="{C3380CC4-5D6E-409C-BE32-E72D297353CC}">
              <c16:uniqueId val="{00000004-3D98-452D-BD34-9D6B5051FF77}"/>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xmlns:c16r2="http://schemas.microsoft.com/office/drawing/2015/06/chart">
              <c:ext xmlns:c16="http://schemas.microsoft.com/office/drawing/2014/chart" uri="{C3380CC4-5D6E-409C-BE32-E72D297353CC}">
                <c16:uniqueId val="{00000001-82C0-4A1D-8AB3-79AE2FC94110}"/>
              </c:ext>
            </c:extLst>
          </c:dPt>
          <c:dPt>
            <c:idx val="1"/>
            <c:bubble3D val="0"/>
            <c:spPr>
              <a:solidFill>
                <a:srgbClr val="FFFFFF">
                  <a:lumMod val="85000"/>
                </a:srgbClr>
              </a:solidFill>
              <a:ln>
                <a:noFill/>
              </a:ln>
              <a:effectLst/>
              <a:scene3d>
                <a:camera prst="orthographicFront"/>
                <a:lightRig rig="twoPt" dir="tl"/>
              </a:scene3d>
              <a:sp3d prstMaterial="flat"/>
            </c:spPr>
            <c:extLst xmlns:c16r2="http://schemas.microsoft.com/office/drawing/2015/06/chart">
              <c:ext xmlns:c16="http://schemas.microsoft.com/office/drawing/2014/chart" uri="{C3380CC4-5D6E-409C-BE32-E72D297353CC}">
                <c16:uniqueId val="{00000003-82C0-4A1D-8AB3-79AE2FC94110}"/>
              </c:ext>
            </c:extLst>
          </c:dPt>
          <c:dLbls>
            <c:dLbl>
              <c:idx val="0"/>
              <c:layout>
                <c:manualLayout>
                  <c:x val="-0.161760960435501"/>
                  <c:y val="-0.242298660035917"/>
                </c:manualLayout>
              </c:layout>
              <c:tx>
                <c:rich>
                  <a:bodyPr/>
                  <a:lstStyle/>
                  <a:p>
                    <a:r>
                      <a:rPr lang="en-US" sz="1100" b="1">
                        <a:solidFill>
                          <a:schemeClr val="bg1"/>
                        </a:solidFill>
                      </a:rPr>
                      <a:t>90%</a:t>
                    </a:r>
                    <a:endParaRPr lang="en-US"/>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1-82C0-4A1D-8AB3-79AE2FC94110}"/>
                </c:ext>
                <c:ext xmlns:c15="http://schemas.microsoft.com/office/drawing/2012/chart" uri="{CE6537A1-D6FC-4f65-9D91-7224C49458BB}">
                  <c15:layout/>
                </c:ext>
              </c:extLst>
            </c:dLbl>
            <c:dLbl>
              <c:idx val="1"/>
              <c:layout>
                <c:manualLayout>
                  <c:x val="0.131852337902207"/>
                  <c:y val="0.167105953861031"/>
                </c:manualLayout>
              </c:layout>
              <c:tx>
                <c:rich>
                  <a:bodyPr/>
                  <a:lstStyle/>
                  <a:p>
                    <a:r>
                      <a:rPr lang="pt-BR" sz="1100" b="1">
                        <a:solidFill>
                          <a:schemeClr val="bg1"/>
                        </a:solidFill>
                      </a:rPr>
                      <a:t>10%</a:t>
                    </a:r>
                    <a:endParaRPr lang="pt-BR"/>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3-82C0-4A1D-8AB3-79AE2FC94110}"/>
                </c:ext>
                <c:ext xmlns:c15="http://schemas.microsoft.com/office/drawing/2012/chart" uri="{CE6537A1-D6FC-4f65-9D91-7224C49458BB}">
                  <c15:layout/>
                </c:ext>
              </c:extLst>
            </c:dLbl>
            <c:spPr>
              <a:noFill/>
              <a:ln>
                <a:noFill/>
              </a:ln>
              <a:effectLst/>
            </c:spPr>
            <c:txPr>
              <a:bodyPr/>
              <a:lstStyle/>
              <a:p>
                <a:pPr algn="l">
                  <a:defRPr sz="1100" b="1">
                    <a:solidFill>
                      <a:schemeClr val="bg1"/>
                    </a:solidFill>
                  </a:defRPr>
                </a:pPr>
                <a:endParaRPr lang="en-US"/>
              </a:p>
            </c:txPr>
            <c:showLegendKey val="0"/>
            <c:showVal val="0"/>
            <c:showCatName val="1"/>
            <c:showSerName val="0"/>
            <c:showPercent val="1"/>
            <c:showBubbleSize val="0"/>
            <c:showLeaderLines val="1"/>
            <c:extLst xmlns:c16r2="http://schemas.microsoft.com/office/drawing/2015/06/char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90.0</c:v>
                </c:pt>
                <c:pt idx="1">
                  <c:v>10.0</c:v>
                </c:pt>
              </c:numCache>
            </c:numRef>
          </c:val>
          <c:extLst xmlns:c16r2="http://schemas.microsoft.com/office/drawing/2015/06/chart">
            <c:ext xmlns:c16="http://schemas.microsoft.com/office/drawing/2014/chart" uri="{C3380CC4-5D6E-409C-BE32-E72D297353CC}">
              <c16:uniqueId val="{00000004-82C0-4A1D-8AB3-79AE2FC94110}"/>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9/14/16 4:48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9/14/16 4:48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9/14/16 4:48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6661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Same is true for Android.</a:t>
            </a:r>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9/15/16 3:56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788099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What about performance?</a:t>
            </a:r>
          </a:p>
          <a:p>
            <a:pPr marL="388712" lvl="1" indent="-171450">
              <a:buFont typeface="Arial" charset="0"/>
              <a:buChar char="•"/>
            </a:pPr>
            <a:r>
              <a:rPr lang="en-US" dirty="0" err="1" smtClean="0"/>
              <a:t>Xamarin.iOS</a:t>
            </a:r>
            <a:r>
              <a:rPr lang="en-US" dirty="0" smtClean="0"/>
              <a:t> produces</a:t>
            </a:r>
            <a:r>
              <a:rPr lang="en-US" baseline="0" dirty="0" smtClean="0"/>
              <a:t> ARM binaries for the App Store.</a:t>
            </a:r>
          </a:p>
          <a:p>
            <a:pPr marL="388712" lvl="1" indent="-171450">
              <a:buFont typeface="Arial" charset="0"/>
              <a:buChar char="•"/>
            </a:pPr>
            <a:r>
              <a:rPr lang="en-US" baseline="0" dirty="0" err="1" smtClean="0"/>
              <a:t>Xamarin.Android</a:t>
            </a:r>
            <a:r>
              <a:rPr lang="en-US" baseline="0" dirty="0" smtClean="0"/>
              <a:t> produces a binary that the Mono runtime + JIT. Often faster than </a:t>
            </a:r>
            <a:r>
              <a:rPr lang="en-US" baseline="0" dirty="0" err="1" smtClean="0"/>
              <a:t>Dalvik</a:t>
            </a:r>
            <a:r>
              <a:rPr lang="en-US" baseline="0" dirty="0" smtClean="0"/>
              <a:t> runtime.</a:t>
            </a:r>
          </a:p>
          <a:p>
            <a:pPr marL="171450" lvl="0" indent="-171450">
              <a:buFont typeface="Arial" charset="0"/>
              <a:buChar char="•"/>
            </a:pPr>
            <a:r>
              <a:rPr lang="en-US" baseline="0" dirty="0" smtClean="0"/>
              <a:t>Read up on early Google engineers appraisal of Xamarin in comparison to other frameworks and </a:t>
            </a:r>
            <a:r>
              <a:rPr lang="en-US" baseline="0" dirty="0" err="1" smtClean="0"/>
              <a:t>Obj</a:t>
            </a:r>
            <a:r>
              <a:rPr lang="en-US" baseline="0" dirty="0" smtClean="0"/>
              <a:t>-C/Java.</a:t>
            </a:r>
          </a:p>
        </p:txBody>
      </p:sp>
      <p:sp>
        <p:nvSpPr>
          <p:cNvPr id="4" name="Header Placeholder 3"/>
          <p:cNvSpPr>
            <a:spLocks noGrp="1"/>
          </p:cNvSpPr>
          <p:nvPr>
            <p:ph type="hdr" sz="quarter" idx="10"/>
          </p:nvPr>
        </p:nvSpPr>
        <p:spPr/>
        <p:txBody>
          <a:bodyPr/>
          <a:lstStyle/>
          <a:p>
            <a:r>
              <a:rPr lang="en-US" smtClean="0"/>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9/15/16 4:08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05468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90000"/>
              </a:lnSpc>
              <a:spcBef>
                <a:spcPts val="0"/>
              </a:spcBef>
              <a:spcAft>
                <a:spcPts val="340"/>
              </a:spcAft>
              <a:buClrTx/>
              <a:buSzTx/>
              <a:buFont typeface="Arial" charset="0"/>
              <a:buChar char="•"/>
              <a:tabLst/>
              <a:defRPr/>
            </a:pPr>
            <a:r>
              <a:rPr lang="en-US" dirty="0" smtClean="0"/>
              <a:t>Say</a:t>
            </a:r>
            <a:r>
              <a:rPr lang="en-US" baseline="0" dirty="0" smtClean="0"/>
              <a:t> word-for-word.</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9/15/16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18112546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Header Placeholder 3"/>
          <p:cNvSpPr>
            <a:spLocks noGrp="1"/>
          </p:cNvSpPr>
          <p:nvPr>
            <p:ph type="hdr" sz="quarter" idx="10"/>
          </p:nvPr>
        </p:nvSpPr>
        <p:spPr/>
        <p:txBody>
          <a:bodyPr/>
          <a:lstStyle/>
          <a:p>
            <a:r>
              <a:rPr lang="en-US" smtClean="0"/>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9/15/16 4:22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783617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9/15/16 4:51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009744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Xamarin is now included in Visual Studio!</a:t>
            </a:r>
            <a:r>
              <a:rPr lang="en-US" baseline="0" dirty="0" smtClean="0"/>
              <a:t> If you have an MSDN or Visual Studio subscription, you already have Xamarin!</a:t>
            </a:r>
          </a:p>
          <a:p>
            <a:pPr marL="171450" indent="-171450">
              <a:buFont typeface="Arial" charset="0"/>
              <a:buChar char="•"/>
            </a:pPr>
            <a:r>
              <a:rPr lang="en-US" baseline="0" dirty="0" smtClean="0"/>
              <a:t>If you don’t, Community Edition is free for many uses.</a:t>
            </a:r>
          </a:p>
        </p:txBody>
      </p:sp>
      <p:sp>
        <p:nvSpPr>
          <p:cNvPr id="4" name="Header Placeholder 3"/>
          <p:cNvSpPr>
            <a:spLocks noGrp="1"/>
          </p:cNvSpPr>
          <p:nvPr>
            <p:ph type="hdr" sz="quarter" idx="10"/>
          </p:nvPr>
        </p:nvSpPr>
        <p:spPr/>
        <p:txBody>
          <a:bodyPr/>
          <a:lstStyle/>
          <a:p>
            <a:r>
              <a:rPr lang="en-US" smtClean="0"/>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9/15/16 4:23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0527970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Built</a:t>
            </a:r>
            <a:r>
              <a:rPr lang="en-US" baseline="0" dirty="0" smtClean="0"/>
              <a:t> right into the Visual Studio installer.</a:t>
            </a:r>
          </a:p>
          <a:p>
            <a:pPr marL="171450" indent="-171450">
              <a:buFont typeface="Arial" charset="0"/>
              <a:buChar char="•"/>
            </a:pPr>
            <a:r>
              <a:rPr lang="en-US" baseline="0" dirty="0" smtClean="0"/>
              <a:t>If you already have Visual Studio installed, go to </a:t>
            </a:r>
            <a:r>
              <a:rPr lang="en-US" baseline="0" dirty="0" err="1" smtClean="0"/>
              <a:t>xamarin.com</a:t>
            </a:r>
            <a:r>
              <a:rPr lang="en-US" baseline="0" dirty="0" smtClean="0"/>
              <a:t>/download</a:t>
            </a:r>
            <a:endParaRPr lang="en-US" dirty="0"/>
          </a:p>
        </p:txBody>
      </p:sp>
      <p:sp>
        <p:nvSpPr>
          <p:cNvPr id="4" name="Header Placeholder 3"/>
          <p:cNvSpPr>
            <a:spLocks noGrp="1"/>
          </p:cNvSpPr>
          <p:nvPr>
            <p:ph type="hdr" sz="quarter" idx="10"/>
          </p:nvPr>
        </p:nvSpPr>
        <p:spPr/>
        <p:txBody>
          <a:bodyPr/>
          <a:lstStyle/>
          <a:p>
            <a:r>
              <a:rPr lang="en-US" smtClean="0"/>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9/15/16 4:24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135688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Designers are amazing.</a:t>
            </a:r>
            <a:r>
              <a:rPr lang="en-US" baseline="0" dirty="0" smtClean="0"/>
              <a:t> Help us create beautiful apps</a:t>
            </a:r>
          </a:p>
          <a:p>
            <a:pPr marL="171450" indent="-171450">
              <a:buFont typeface="Arial" charset="0"/>
              <a:buChar char="•"/>
            </a:pPr>
            <a:r>
              <a:rPr lang="en-US" baseline="0" dirty="0" smtClean="0"/>
              <a:t>Drag-and-drop, adjust screen size, resolution, Android versions.</a:t>
            </a:r>
            <a:endParaRPr lang="en-US" dirty="0"/>
          </a:p>
        </p:txBody>
      </p:sp>
      <p:sp>
        <p:nvSpPr>
          <p:cNvPr id="4" name="Header Placeholder 3"/>
          <p:cNvSpPr>
            <a:spLocks noGrp="1"/>
          </p:cNvSpPr>
          <p:nvPr>
            <p:ph type="hdr" sz="quarter" idx="10"/>
          </p:nvPr>
        </p:nvSpPr>
        <p:spPr/>
        <p:txBody>
          <a:bodyPr/>
          <a:lstStyle/>
          <a:p>
            <a:r>
              <a:rPr lang="en-US" smtClean="0"/>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9/15/16 4:24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392308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If</a:t>
            </a:r>
            <a:r>
              <a:rPr lang="en-US" baseline="0" dirty="0" smtClean="0"/>
              <a:t> you’ve used the Android emulators, you know they’re not a great experience.</a:t>
            </a:r>
          </a:p>
          <a:p>
            <a:pPr marL="171450" indent="-171450">
              <a:buFont typeface="Arial" charset="0"/>
              <a:buChar char="•"/>
            </a:pPr>
            <a:r>
              <a:rPr lang="en-US" baseline="0" dirty="0" smtClean="0"/>
              <a:t>Visual Studio Android Hyper-V emulators are amazing!</a:t>
            </a:r>
            <a:endParaRPr lang="en-US" dirty="0"/>
          </a:p>
        </p:txBody>
      </p:sp>
      <p:sp>
        <p:nvSpPr>
          <p:cNvPr id="4" name="Header Placeholder 3"/>
          <p:cNvSpPr>
            <a:spLocks noGrp="1"/>
          </p:cNvSpPr>
          <p:nvPr>
            <p:ph type="hdr" sz="quarter" idx="10"/>
          </p:nvPr>
        </p:nvSpPr>
        <p:spPr/>
        <p:txBody>
          <a:bodyPr/>
          <a:lstStyle/>
          <a:p>
            <a:r>
              <a:rPr lang="en-US" smtClean="0"/>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9/15/16 4:24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3256500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Just like Android, we have a designer for iOS</a:t>
            </a:r>
            <a:r>
              <a:rPr lang="en-US" baseline="0" dirty="0" smtClean="0"/>
              <a:t> apps.</a:t>
            </a:r>
          </a:p>
          <a:p>
            <a:pPr marL="171450" indent="-171450">
              <a:buFont typeface="Arial" charset="0"/>
              <a:buChar char="•"/>
            </a:pPr>
            <a:r>
              <a:rPr lang="en-US" baseline="0" dirty="0" smtClean="0"/>
              <a:t>Uses Storyboards + </a:t>
            </a:r>
            <a:r>
              <a:rPr lang="en-US" baseline="0" dirty="0" err="1" smtClean="0"/>
              <a:t>AutoLayout</a:t>
            </a:r>
            <a:r>
              <a:rPr lang="en-US" baseline="0" dirty="0" smtClean="0"/>
              <a:t>.</a:t>
            </a:r>
          </a:p>
          <a:p>
            <a:pPr marL="171450" indent="-171450">
              <a:buFont typeface="Arial" charset="0"/>
              <a:buChar char="•"/>
            </a:pPr>
            <a:r>
              <a:rPr lang="en-US" baseline="0" dirty="0" smtClean="0"/>
              <a:t>Custom controls + live preview of changes to properties.</a:t>
            </a:r>
            <a:endParaRPr lang="en-US" dirty="0"/>
          </a:p>
        </p:txBody>
      </p:sp>
      <p:sp>
        <p:nvSpPr>
          <p:cNvPr id="4" name="Header Placeholder 3"/>
          <p:cNvSpPr>
            <a:spLocks noGrp="1"/>
          </p:cNvSpPr>
          <p:nvPr>
            <p:ph type="hdr" sz="quarter" idx="10"/>
          </p:nvPr>
        </p:nvSpPr>
        <p:spPr/>
        <p:txBody>
          <a:bodyPr/>
          <a:lstStyle/>
          <a:p>
            <a:r>
              <a:rPr lang="en-US" smtClean="0"/>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9/15/16 4:29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530510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charset="0"/>
              <a:buChar char="•"/>
            </a:pPr>
            <a:r>
              <a:rPr lang="en-US" baseline="0" dirty="0" smtClean="0"/>
              <a:t>My name is Pierce Boggan and I work as a Software Engineer at </a:t>
            </a:r>
            <a:r>
              <a:rPr lang="en-US" baseline="0" dirty="0" err="1" smtClean="0"/>
              <a:t>Xamarin</a:t>
            </a:r>
            <a:endParaRPr lang="en-US" baseline="0" dirty="0" smtClean="0"/>
          </a:p>
          <a:p>
            <a:pPr marL="171450" lvl="0" indent="-171450">
              <a:buFont typeface="Arial" charset="0"/>
              <a:buChar char="•"/>
            </a:pPr>
            <a:r>
              <a:rPr lang="en-US" baseline="0" dirty="0" smtClean="0"/>
              <a:t>Spend most of my time working with the latest-and-greatest in mobile C# development</a:t>
            </a:r>
          </a:p>
          <a:p>
            <a:pPr marL="171450" lvl="0" indent="-171450">
              <a:buFont typeface="Arial" charset="0"/>
              <a:buChar char="•"/>
            </a:pPr>
            <a:r>
              <a:rPr lang="en-US" baseline="0" dirty="0" smtClean="0"/>
              <a:t>Most of my day is spent building mobile apps</a:t>
            </a:r>
          </a:p>
          <a:p>
            <a:pPr marL="628650" lvl="1" indent="-171450">
              <a:buFont typeface="Arial" charset="0"/>
              <a:buChar char="•"/>
            </a:pPr>
            <a:r>
              <a:rPr lang="en-US" baseline="0" dirty="0" smtClean="0"/>
              <a:t>Moments – Snapchat clone</a:t>
            </a:r>
          </a:p>
          <a:p>
            <a:pPr marL="1085850" lvl="2" indent="-171450">
              <a:buFont typeface="Arial" charset="0"/>
              <a:buChar char="•"/>
            </a:pPr>
            <a:r>
              <a:rPr lang="en-US" baseline="0" dirty="0" smtClean="0"/>
              <a:t>Azure</a:t>
            </a:r>
          </a:p>
          <a:p>
            <a:pPr marL="1085850" lvl="2" indent="-171450">
              <a:buFont typeface="Arial" charset="0"/>
              <a:buChar char="•"/>
            </a:pPr>
            <a:r>
              <a:rPr lang="en-US" baseline="0" dirty="0" err="1" smtClean="0"/>
              <a:t>Xamarin.Forms</a:t>
            </a:r>
            <a:endParaRPr lang="en-US" baseline="0" dirty="0" smtClean="0"/>
          </a:p>
          <a:p>
            <a:pPr marL="628650" lvl="1" indent="-171450">
              <a:buFont typeface="Arial" charset="0"/>
              <a:buChar char="•"/>
            </a:pPr>
            <a:r>
              <a:rPr lang="en-US" baseline="0" dirty="0" err="1" smtClean="0"/>
              <a:t>MyDriving</a:t>
            </a:r>
            <a:r>
              <a:rPr lang="en-US" baseline="0" dirty="0" smtClean="0"/>
              <a:t> – app we did for Microsoft Build that track driving habits and calculates a score using data from your car’s OBD reader</a:t>
            </a:r>
          </a:p>
          <a:p>
            <a:pPr marL="1085850" lvl="2" indent="-171450">
              <a:buFont typeface="Arial" charset="0"/>
              <a:buChar char="•"/>
            </a:pPr>
            <a:r>
              <a:rPr lang="en-US" baseline="0" dirty="0" err="1" smtClean="0"/>
              <a:t>IoT</a:t>
            </a:r>
            <a:endParaRPr lang="en-US" baseline="0" dirty="0" smtClean="0"/>
          </a:p>
          <a:p>
            <a:pPr marL="1085850" lvl="2" indent="-171450">
              <a:buFont typeface="Arial" charset="0"/>
              <a:buChar char="•"/>
            </a:pPr>
            <a:r>
              <a:rPr lang="en-US" baseline="0" dirty="0" smtClean="0"/>
              <a:t>Traditional </a:t>
            </a:r>
            <a:r>
              <a:rPr lang="en-US" baseline="0" dirty="0" err="1" smtClean="0"/>
              <a:t>Xamarin</a:t>
            </a:r>
            <a:endParaRPr lang="en-US" baseline="0" dirty="0" smtClean="0"/>
          </a:p>
          <a:p>
            <a:pPr marL="628650" lvl="1" indent="-171450">
              <a:buFont typeface="Arial" charset="0"/>
              <a:buChar char="•"/>
            </a:pPr>
            <a:r>
              <a:rPr lang="en-US" baseline="0" dirty="0" err="1" smtClean="0"/>
              <a:t>SmartCoffee</a:t>
            </a:r>
            <a:endParaRPr lang="en-US" baseline="0" dirty="0" smtClean="0"/>
          </a:p>
          <a:p>
            <a:pPr marL="1085850" lvl="2" indent="-171450">
              <a:buFont typeface="Arial" charset="0"/>
              <a:buChar char="•"/>
            </a:pPr>
            <a:r>
              <a:rPr lang="en-US" baseline="0" dirty="0" err="1" smtClean="0"/>
              <a:t>IoT</a:t>
            </a:r>
            <a:r>
              <a:rPr lang="en-US" baseline="0" dirty="0" smtClean="0"/>
              <a:t> + MCS</a:t>
            </a:r>
          </a:p>
          <a:p>
            <a:pPr marL="1085850" lvl="2" indent="-171450">
              <a:buFont typeface="Arial" charset="0"/>
              <a:buChar char="•"/>
            </a:pPr>
            <a:r>
              <a:rPr lang="en-US" baseline="0" dirty="0" err="1" smtClean="0"/>
              <a:t>Xamarin.Forms</a:t>
            </a:r>
            <a:r>
              <a:rPr lang="en-US" baseline="0" dirty="0" smtClean="0"/>
              <a:t> Apps</a:t>
            </a:r>
          </a:p>
          <a:p>
            <a:pPr marL="1085850" lvl="2" indent="-171450">
              <a:buFont typeface="Arial" charset="0"/>
              <a:buChar char="•"/>
            </a:pPr>
            <a:r>
              <a:rPr lang="en-US" baseline="0" dirty="0" smtClean="0"/>
              <a:t>Extended to make a “smart office” concept (Philips Hue for lights, motor for closing door)</a:t>
            </a:r>
          </a:p>
          <a:p>
            <a:pPr marL="628650" lvl="1" indent="-171450">
              <a:buFont typeface="Arial" charset="0"/>
              <a:buChar char="•"/>
            </a:pPr>
            <a:r>
              <a:rPr lang="en-US" baseline="0" dirty="0" smtClean="0"/>
              <a:t>Smarter apps transition</a:t>
            </a:r>
          </a:p>
          <a:p>
            <a:pPr marL="1085850" lvl="2" indent="-171450">
              <a:buFont typeface="Arial" charset="0"/>
              <a:buChar char="•"/>
            </a:pPr>
            <a:r>
              <a:rPr lang="en-US" baseline="0" dirty="0" smtClean="0"/>
              <a:t>Users expect our apps to be able to do more and more</a:t>
            </a:r>
            <a:r>
              <a:rPr lang="is-IS" baseline="0" dirty="0" smtClean="0"/>
              <a:t>… and to make it easier and easier to interact with the interface.</a:t>
            </a:r>
          </a:p>
          <a:p>
            <a:pPr marL="1085850" lvl="2" indent="-171450">
              <a:buFont typeface="Arial" charset="0"/>
              <a:buChar char="•"/>
            </a:pPr>
            <a:r>
              <a:rPr lang="is-IS" baseline="0" dirty="0" smtClean="0"/>
              <a:t>Our phones have lots of sensors and such (camera, microphone, acceleromter, etc.) – we should better utilize these when we are thinking about building mobile apps. Often, we only consider touch interaction.</a:t>
            </a:r>
            <a:endParaRPr lang="en-US" baseline="0" dirty="0" smtClean="0"/>
          </a:p>
          <a:p>
            <a:pPr marL="171450" lvl="0" indent="-171450">
              <a:buFont typeface="Arial" charset="0"/>
              <a:buChar char="•"/>
            </a:pPr>
            <a:r>
              <a:rPr lang="en-US" baseline="0" dirty="0" smtClean="0"/>
              <a:t>Machine Learning / AI</a:t>
            </a:r>
          </a:p>
          <a:p>
            <a:pPr marL="628650" lvl="1" indent="-171450">
              <a:buFont typeface="Arial" charset="0"/>
              <a:buChar char="•"/>
            </a:pPr>
            <a:r>
              <a:rPr lang="en-US" baseline="0" dirty="0" smtClean="0"/>
              <a:t>Lots of potential for adding Machine Learning / AI into our apps, but always found it a challenging topic</a:t>
            </a:r>
          </a:p>
          <a:p>
            <a:pPr marL="628650" lvl="1" indent="-171450">
              <a:buFont typeface="Arial" charset="0"/>
              <a:buChar char="•"/>
            </a:pPr>
            <a:r>
              <a:rPr lang="en-US" baseline="0" dirty="0" smtClean="0"/>
              <a:t>Took a class during university on the topic, and didn’t come away with any actionable knowledge besides a few very simple non-practical algorithms </a:t>
            </a:r>
          </a:p>
          <a:p>
            <a:pPr marL="628650" lvl="1" indent="-171450">
              <a:buFont typeface="Arial" charset="0"/>
              <a:buChar char="•"/>
            </a:pPr>
            <a:r>
              <a:rPr lang="en-US" baseline="0" dirty="0" smtClean="0"/>
              <a:t>Have to be a PhD student or statistician to get it moving, and I’m definitely not that guy</a:t>
            </a:r>
          </a:p>
          <a:p>
            <a:endParaRPr lang="en-US" dirty="0"/>
          </a:p>
        </p:txBody>
      </p:sp>
      <p:sp>
        <p:nvSpPr>
          <p:cNvPr id="4" name="Slide Number Placeholder 3"/>
          <p:cNvSpPr>
            <a:spLocks noGrp="1"/>
          </p:cNvSpPr>
          <p:nvPr>
            <p:ph type="sldNum" sz="quarter" idx="10"/>
          </p:nvPr>
        </p:nvSpPr>
        <p:spPr/>
        <p:txBody>
          <a:bodyPr/>
          <a:lstStyle/>
          <a:p>
            <a:fld id="{4059019F-9E57-964C-BA39-66E154E2CF97}" type="slidenum">
              <a:rPr lang="en-US" smtClean="0"/>
              <a:t>3</a:t>
            </a:fld>
            <a:endParaRPr lang="en-US"/>
          </a:p>
        </p:txBody>
      </p:sp>
    </p:spTree>
    <p:extLst>
      <p:ext uri="{BB962C8B-B14F-4D97-AF65-F5344CB8AC3E}">
        <p14:creationId xmlns:p14="http://schemas.microsoft.com/office/powerpoint/2010/main" val="5878611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A mac is required</a:t>
            </a:r>
            <a:r>
              <a:rPr lang="en-US" baseline="0" dirty="0" smtClean="0"/>
              <a:t> to do iOS development with Xamarin (and any iOS dev). </a:t>
            </a:r>
          </a:p>
          <a:p>
            <a:pPr marL="171450" indent="-171450">
              <a:buFont typeface="Arial" charset="0"/>
              <a:buChar char="•"/>
            </a:pPr>
            <a:r>
              <a:rPr lang="en-US" baseline="0" dirty="0" smtClean="0"/>
              <a:t>It doesn’t matter where that Mac is – it can be right next to you, in an office closet, or in the cloud.</a:t>
            </a:r>
          </a:p>
          <a:p>
            <a:pPr marL="171450" indent="-171450">
              <a:buFont typeface="Arial" charset="0"/>
              <a:buChar char="•"/>
            </a:pPr>
            <a:r>
              <a:rPr lang="en-US" baseline="0" dirty="0" smtClean="0"/>
              <a:t>iOS Simulator remoting is amazing – has everything the iOS simulator has and more  - all from visual studio.</a:t>
            </a:r>
          </a:p>
          <a:p>
            <a:pPr marL="388712" lvl="1" indent="-171450">
              <a:buFont typeface="Arial" charset="0"/>
              <a:buChar char="•"/>
            </a:pPr>
            <a:r>
              <a:rPr lang="en-US" baseline="0" dirty="0" smtClean="0"/>
              <a:t>Don’t leave Windows.</a:t>
            </a:r>
            <a:endParaRPr lang="en-US" dirty="0"/>
          </a:p>
        </p:txBody>
      </p:sp>
      <p:sp>
        <p:nvSpPr>
          <p:cNvPr id="4" name="Header Placeholder 3"/>
          <p:cNvSpPr>
            <a:spLocks noGrp="1"/>
          </p:cNvSpPr>
          <p:nvPr>
            <p:ph type="hdr" sz="quarter" idx="10"/>
          </p:nvPr>
        </p:nvSpPr>
        <p:spPr/>
        <p:txBody>
          <a:bodyPr/>
          <a:lstStyle/>
          <a:p>
            <a:r>
              <a:rPr lang="en-US" smtClean="0"/>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9/15/16 4:30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950432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charset="0"/>
              <a:buChar char="•"/>
            </a:pPr>
            <a:r>
              <a:rPr lang="en-US" baseline="0" dirty="0" smtClean="0"/>
              <a:t>If you’re on a Mac, Xamarin Studio is also amazing!</a:t>
            </a:r>
          </a:p>
          <a:p>
            <a:pPr marL="171450" indent="-171450">
              <a:buFont typeface="Arial" charset="0"/>
              <a:buChar char="•"/>
            </a:pPr>
            <a:r>
              <a:rPr lang="en-US" baseline="0" dirty="0" smtClean="0"/>
              <a:t>Easy transitioning from Visual Studio.</a:t>
            </a:r>
          </a:p>
          <a:p>
            <a:pPr marL="171450" indent="-171450">
              <a:buFont typeface="Arial" charset="0"/>
              <a:buChar char="•"/>
            </a:pPr>
            <a:r>
              <a:rPr lang="en-US" baseline="0" dirty="0" smtClean="0"/>
              <a:t>Same projects work in both IDEs – so you can switch back and forth.</a:t>
            </a: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17826850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Xamarin is now open source!</a:t>
            </a:r>
          </a:p>
          <a:p>
            <a:pPr marL="171450" indent="-171450">
              <a:buFont typeface="Arial" charset="0"/>
              <a:buChar char="•"/>
            </a:pPr>
            <a:r>
              <a:rPr lang="en-US" dirty="0" smtClean="0"/>
              <a:t>Check</a:t>
            </a:r>
            <a:r>
              <a:rPr lang="en-US" baseline="0" dirty="0" smtClean="0"/>
              <a:t> out our open source portal at </a:t>
            </a:r>
            <a:r>
              <a:rPr lang="en-US" baseline="0" dirty="0" err="1" smtClean="0"/>
              <a:t>open.xamarin.com</a:t>
            </a:r>
            <a:endParaRPr lang="en-US" baseline="0" dirty="0" smtClean="0"/>
          </a:p>
          <a:p>
            <a:pPr marL="171450" indent="-171450">
              <a:buFont typeface="Arial" charset="0"/>
              <a:buChar char="•"/>
            </a:pPr>
            <a:r>
              <a:rPr lang="en-US" baseline="0" dirty="0" smtClean="0"/>
              <a:t>Already seeing tons of awesome contributions, from filing bugs to bringing improvements to the platform with bug fixes and enhancements</a:t>
            </a:r>
            <a:endParaRPr lang="en-US" dirty="0"/>
          </a:p>
        </p:txBody>
      </p:sp>
      <p:sp>
        <p:nvSpPr>
          <p:cNvPr id="4" name="Header Placeholder 3"/>
          <p:cNvSpPr>
            <a:spLocks noGrp="1"/>
          </p:cNvSpPr>
          <p:nvPr>
            <p:ph type="hdr" sz="quarter" idx="10"/>
          </p:nvPr>
        </p:nvSpPr>
        <p:spPr/>
        <p:txBody>
          <a:bodyPr/>
          <a:lstStyle/>
          <a:p>
            <a:r>
              <a:rPr lang="en-US" smtClean="0"/>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9/15/16 4:42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4952267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9/15/16 4:51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3582858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Portable</a:t>
            </a:r>
            <a:r>
              <a:rPr lang="en-US" baseline="0" dirty="0" smtClean="0"/>
              <a:t> Class Libraries are an LCD approach to sharing code.</a:t>
            </a:r>
          </a:p>
          <a:p>
            <a:pPr marL="171450" indent="-171450">
              <a:buFont typeface="Arial" charset="0"/>
              <a:buChar char="•"/>
            </a:pPr>
            <a:r>
              <a:rPr lang="en-US" baseline="0" dirty="0" smtClean="0"/>
              <a:t>Many different “profiles”, which essentially say what platforms are supported in the PCL.</a:t>
            </a:r>
          </a:p>
          <a:p>
            <a:pPr marL="171450" indent="-171450">
              <a:buFont typeface="Arial" charset="0"/>
              <a:buChar char="•"/>
            </a:pPr>
            <a:r>
              <a:rPr lang="en-US" baseline="0" dirty="0" smtClean="0"/>
              <a:t>The profile defines what APIs are supported, depending on the LCD of all the platforms in the profile.</a:t>
            </a:r>
          </a:p>
          <a:p>
            <a:pPr marL="171450" indent="-171450">
              <a:buFont typeface="Arial" charset="0"/>
              <a:buChar char="•"/>
            </a:pPr>
            <a:r>
              <a:rPr lang="en-US" baseline="0" dirty="0" smtClean="0"/>
              <a:t>This is great – as all code we write here is sharable across other platforms and is super portable (hence the name).</a:t>
            </a:r>
            <a:endParaRPr lang="en-US" dirty="0"/>
          </a:p>
        </p:txBody>
      </p:sp>
      <p:sp>
        <p:nvSpPr>
          <p:cNvPr id="4" name="Header Placeholder 3"/>
          <p:cNvSpPr>
            <a:spLocks noGrp="1"/>
          </p:cNvSpPr>
          <p:nvPr>
            <p:ph type="hdr" sz="quarter" idx="10"/>
          </p:nvPr>
        </p:nvSpPr>
        <p:spPr/>
        <p:txBody>
          <a:bodyPr/>
          <a:lstStyle/>
          <a:p>
            <a:r>
              <a:rPr lang="en-US" smtClean="0"/>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9/15/16 4:43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9298165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err="1" smtClean="0"/>
              <a:t>NuGet</a:t>
            </a:r>
            <a:r>
              <a:rPr lang="en-US" dirty="0" smtClean="0"/>
              <a:t> is a package manager for .NET.</a:t>
            </a:r>
          </a:p>
          <a:p>
            <a:pPr marL="171450" indent="-171450">
              <a:buFont typeface="Arial" charset="0"/>
              <a:buChar char="•"/>
            </a:pPr>
            <a:r>
              <a:rPr lang="en-US" dirty="0" smtClean="0"/>
              <a:t>Billions of package</a:t>
            </a:r>
            <a:r>
              <a:rPr lang="en-US" baseline="0" dirty="0" smtClean="0"/>
              <a:t> downloads, tons of packages available for you to consume in your Xamarin apps.</a:t>
            </a:r>
          </a:p>
          <a:p>
            <a:pPr marL="171450" indent="-171450">
              <a:buFont typeface="Arial" charset="0"/>
              <a:buChar char="•"/>
            </a:pPr>
            <a:r>
              <a:rPr lang="en-US" baseline="0" dirty="0" smtClean="0"/>
              <a:t>Xamarin.Forms – which we will talk about later – is distributed this way.</a:t>
            </a:r>
          </a:p>
          <a:p>
            <a:pPr marL="171450" indent="-171450">
              <a:buFont typeface="Arial" charset="0"/>
              <a:buChar char="•"/>
            </a:pPr>
            <a:endParaRPr lang="en-US" dirty="0"/>
          </a:p>
        </p:txBody>
      </p:sp>
      <p:sp>
        <p:nvSpPr>
          <p:cNvPr id="4" name="Header Placeholder 3"/>
          <p:cNvSpPr>
            <a:spLocks noGrp="1"/>
          </p:cNvSpPr>
          <p:nvPr>
            <p:ph type="hdr" sz="quarter" idx="10"/>
          </p:nvPr>
        </p:nvSpPr>
        <p:spPr/>
        <p:txBody>
          <a:bodyPr/>
          <a:lstStyle/>
          <a:p>
            <a:r>
              <a:rPr lang="en-US" smtClean="0"/>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9/15/16 4:44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607074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Shared Projects are similar to PCLs,</a:t>
            </a:r>
            <a:r>
              <a:rPr lang="en-US" baseline="0" dirty="0" smtClean="0"/>
              <a:t> but are essentially file linking.</a:t>
            </a:r>
          </a:p>
          <a:p>
            <a:pPr marL="171450" indent="-171450">
              <a:buFont typeface="Arial" charset="0"/>
              <a:buChar char="•"/>
            </a:pPr>
            <a:r>
              <a:rPr lang="en-US" baseline="0" dirty="0" smtClean="0"/>
              <a:t>They’re going to give you some flexibility into how you share code, but can lead to your code being less portable long term.</a:t>
            </a:r>
          </a:p>
        </p:txBody>
      </p:sp>
      <p:sp>
        <p:nvSpPr>
          <p:cNvPr id="4" name="Header Placeholder 3"/>
          <p:cNvSpPr>
            <a:spLocks noGrp="1"/>
          </p:cNvSpPr>
          <p:nvPr>
            <p:ph type="hdr" sz="quarter" idx="10"/>
          </p:nvPr>
        </p:nvSpPr>
        <p:spPr/>
        <p:txBody>
          <a:bodyPr/>
          <a:lstStyle/>
          <a:p>
            <a:r>
              <a:rPr lang="en-US" smtClean="0"/>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9/15/16 4:45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1401463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Few examples of code sharing in Xamarin apps here</a:t>
            </a:r>
            <a:r>
              <a:rPr lang="is-IS" dirty="0" smtClean="0"/>
              <a:t>…</a:t>
            </a:r>
          </a:p>
          <a:p>
            <a:pPr marL="388712" lvl="1" indent="-171450">
              <a:buFont typeface="Arial" charset="0"/>
              <a:buChar char="•"/>
            </a:pPr>
            <a:r>
              <a:rPr lang="is-IS" dirty="0" smtClean="0"/>
              <a:t>Calca is a calculator app that was written with Xamarin. Has super</a:t>
            </a:r>
            <a:r>
              <a:rPr lang="is-IS" baseline="0" dirty="0" smtClean="0"/>
              <a:t> high code sharing.</a:t>
            </a:r>
          </a:p>
          <a:p>
            <a:pPr marL="388712" lvl="1" indent="-171450">
              <a:buFont typeface="Arial" charset="0"/>
              <a:buChar char="•"/>
            </a:pPr>
            <a:r>
              <a:rPr lang="is-IS" baseline="0" dirty="0" smtClean="0"/>
              <a:t>iCircuit was featured in physical Apple stores and has 70%+ code sharing, which is impressive considering it’s super graphics intensive.</a:t>
            </a:r>
          </a:p>
          <a:p>
            <a:pPr marL="388712" lvl="1" indent="-171450">
              <a:buFont typeface="Arial" charset="0"/>
              <a:buChar char="•"/>
            </a:pPr>
            <a:r>
              <a:rPr lang="is-IS" baseline="0" dirty="0" smtClean="0"/>
              <a:t>The same goes for Touch Draw, which is also super graphics intensive, but has lots of shared code.</a:t>
            </a:r>
          </a:p>
          <a:p>
            <a:pPr marL="171450" lvl="0" indent="-171450">
              <a:buFont typeface="Arial" charset="0"/>
              <a:buChar char="•"/>
            </a:pPr>
            <a:r>
              <a:rPr lang="is-IS" baseline="0" dirty="0" smtClean="0"/>
              <a:t>Apps I’ve worked on...</a:t>
            </a:r>
          </a:p>
          <a:p>
            <a:pPr marL="388712" lvl="1" indent="-171450">
              <a:buFont typeface="Arial" charset="0"/>
              <a:buChar char="•"/>
            </a:pPr>
            <a:r>
              <a:rPr lang="is-IS" baseline="0" dirty="0" smtClean="0"/>
              <a:t>MyDriving – gets around 70%+ code sharing across iOS, Android, and Windows.</a:t>
            </a:r>
          </a:p>
          <a:p>
            <a:pPr marL="388712" lvl="1" indent="-171450">
              <a:buFont typeface="Arial" charset="0"/>
              <a:buChar char="•"/>
            </a:pPr>
            <a:r>
              <a:rPr lang="is-IS" baseline="0" dirty="0" smtClean="0"/>
              <a:t>Evolve App – Had 90%+ code sharing.</a:t>
            </a:r>
          </a:p>
        </p:txBody>
      </p:sp>
      <p:sp>
        <p:nvSpPr>
          <p:cNvPr id="4" name="Header Placeholder 3"/>
          <p:cNvSpPr>
            <a:spLocks noGrp="1"/>
          </p:cNvSpPr>
          <p:nvPr>
            <p:ph type="hdr" sz="quarter" idx="10"/>
          </p:nvPr>
        </p:nvSpPr>
        <p:spPr/>
        <p:txBody>
          <a:bodyPr/>
          <a:lstStyle/>
          <a:p>
            <a:r>
              <a:rPr lang="en-US" smtClean="0"/>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9/15/16 4:46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0160228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9/15/16 4:50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8044067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9/15/16 4:51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8695146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Xamarin</a:t>
            </a:r>
            <a:r>
              <a:rPr lang="en-US" baseline="0" dirty="0" smtClean="0"/>
              <a:t> is your complete mobile solution.</a:t>
            </a:r>
          </a:p>
          <a:p>
            <a:pPr marL="171450" indent="-171450">
              <a:buFont typeface="Arial" charset="0"/>
              <a:buChar char="•"/>
            </a:pPr>
            <a:r>
              <a:rPr lang="en-US" baseline="0" dirty="0" smtClean="0"/>
              <a:t>When most people hear the term Xamarin, they think the ability to build native iOS, Android, Mac, and Windows apps in C#.</a:t>
            </a:r>
          </a:p>
          <a:p>
            <a:pPr marL="171450" indent="-171450">
              <a:buFont typeface="Arial" charset="0"/>
              <a:buChar char="•"/>
            </a:pPr>
            <a:r>
              <a:rPr lang="en-US" baseline="0" dirty="0" smtClean="0"/>
              <a:t>Xamarin offers a wide range of products for developers to go mobile, including Test Cloud, Hockey App.</a:t>
            </a:r>
          </a:p>
          <a:p>
            <a:pPr marL="171450" indent="-171450">
              <a:buFont typeface="Arial" charset="0"/>
              <a:buChar char="•"/>
            </a:pPr>
            <a:r>
              <a:rPr lang="en-US" baseline="0" dirty="0" smtClean="0"/>
              <a:t>Even educational products, such as Xamarin University.</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327058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Lots of code is platform-specific, but is common</a:t>
            </a:r>
            <a:r>
              <a:rPr lang="en-US" baseline="0" dirty="0" smtClean="0"/>
              <a:t> amongst all platforms and in many apps.</a:t>
            </a:r>
          </a:p>
          <a:p>
            <a:pPr marL="171450" indent="-171450">
              <a:buFont typeface="Arial" charset="0"/>
              <a:buChar char="•"/>
            </a:pPr>
            <a:r>
              <a:rPr lang="en-US" baseline="0" dirty="0" smtClean="0"/>
              <a:t>What if we didn’t have to write this?</a:t>
            </a:r>
          </a:p>
          <a:p>
            <a:pPr marL="171450" indent="-171450">
              <a:buFont typeface="Arial" charset="0"/>
              <a:buChar char="•"/>
            </a:pPr>
            <a:r>
              <a:rPr lang="en-US" baseline="0" dirty="0" smtClean="0"/>
              <a:t>And could access it from shared code?</a:t>
            </a:r>
            <a:endParaRPr lang="en-US" dirty="0"/>
          </a:p>
        </p:txBody>
      </p:sp>
      <p:sp>
        <p:nvSpPr>
          <p:cNvPr id="4" name="Header Placeholder 3"/>
          <p:cNvSpPr>
            <a:spLocks noGrp="1"/>
          </p:cNvSpPr>
          <p:nvPr>
            <p:ph type="hdr" sz="quarter" idx="10"/>
          </p:nvPr>
        </p:nvSpPr>
        <p:spPr/>
        <p:txBody>
          <a:bodyPr/>
          <a:lstStyle/>
          <a:p>
            <a:r>
              <a:rPr lang="en-US" smtClean="0"/>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9/15/16 4:49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4432881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We can create an abstraction</a:t>
            </a:r>
            <a:r>
              <a:rPr lang="en-US" baseline="0" dirty="0" smtClean="0"/>
              <a:t> on top of some of these APIs to call down into the native APIs for more code sharing.</a:t>
            </a:r>
            <a:endParaRPr lang="en-US" dirty="0"/>
          </a:p>
        </p:txBody>
      </p:sp>
      <p:sp>
        <p:nvSpPr>
          <p:cNvPr id="4" name="Header Placeholder 3"/>
          <p:cNvSpPr>
            <a:spLocks noGrp="1"/>
          </p:cNvSpPr>
          <p:nvPr>
            <p:ph type="hdr" sz="quarter" idx="10"/>
          </p:nvPr>
        </p:nvSpPr>
        <p:spPr/>
        <p:txBody>
          <a:bodyPr/>
          <a:lstStyle/>
          <a:p>
            <a:r>
              <a:rPr lang="en-US" smtClean="0"/>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9/15/16 4:49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6461080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This is what Plugins</a:t>
            </a:r>
            <a:r>
              <a:rPr lang="en-US" baseline="0" dirty="0" smtClean="0"/>
              <a:t> for Xamarin does – takes platform-specific functionality and makes it cross-platform.</a:t>
            </a:r>
          </a:p>
          <a:p>
            <a:pPr marL="171450" indent="-171450">
              <a:buFont typeface="Arial" charset="0"/>
              <a:buChar char="•"/>
            </a:pPr>
            <a:r>
              <a:rPr lang="en-US" baseline="0" dirty="0" smtClean="0"/>
              <a:t>Tons of plugins and great open-source environment. Be sure to contribute if you find yourself writing one!</a:t>
            </a:r>
            <a:endParaRPr lang="en-US" dirty="0"/>
          </a:p>
        </p:txBody>
      </p:sp>
      <p:sp>
        <p:nvSpPr>
          <p:cNvPr id="4" name="Header Placeholder 3"/>
          <p:cNvSpPr>
            <a:spLocks noGrp="1"/>
          </p:cNvSpPr>
          <p:nvPr>
            <p:ph type="hdr" sz="quarter" idx="10"/>
          </p:nvPr>
        </p:nvSpPr>
        <p:spPr/>
        <p:txBody>
          <a:bodyPr/>
          <a:lstStyle/>
          <a:p>
            <a:r>
              <a:rPr lang="en-US" smtClean="0"/>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9/15/16 4:50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4797664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9/15/16 4:51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477634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9/15/16 4:51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689803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What is the silo approach?</a:t>
            </a:r>
          </a:p>
          <a:p>
            <a:pPr marL="388712" lvl="1" indent="-171450">
              <a:buFont typeface="Arial" panose="020B0604020202020204" pitchFamily="34" charset="0"/>
              <a:buChar char="•"/>
            </a:pPr>
            <a:r>
              <a:rPr lang="en-US" dirty="0" smtClean="0"/>
              <a:t>Building</a:t>
            </a:r>
            <a:r>
              <a:rPr lang="en-US" baseline="0" dirty="0" smtClean="0"/>
              <a:t> apps in silo with no code sharing, different languages, different environments.</a:t>
            </a:r>
            <a:endParaRPr lang="en-US" dirty="0" smtClean="0"/>
          </a:p>
          <a:p>
            <a:pPr marL="171450" indent="-171450">
              <a:buFont typeface="Arial" panose="020B0604020202020204" pitchFamily="34" charset="0"/>
              <a:buChar char="•"/>
            </a:pPr>
            <a:r>
              <a:rPr lang="en-US" dirty="0" smtClean="0"/>
              <a:t>Pro</a:t>
            </a:r>
          </a:p>
          <a:p>
            <a:pPr marL="388712" lvl="1" indent="-171450">
              <a:buFont typeface="Arial" panose="020B0604020202020204" pitchFamily="34" charset="0"/>
              <a:buChar char="•"/>
            </a:pPr>
            <a:r>
              <a:rPr lang="en-US" dirty="0" smtClean="0"/>
              <a:t>Great native apps delivered to the user’s platform.</a:t>
            </a:r>
          </a:p>
          <a:p>
            <a:pPr marL="171450" indent="-171450">
              <a:buFont typeface="Arial" panose="020B0604020202020204" pitchFamily="34" charset="0"/>
              <a:buChar char="•"/>
            </a:pPr>
            <a:r>
              <a:rPr lang="en-US" dirty="0" smtClean="0"/>
              <a:t>Con</a:t>
            </a:r>
          </a:p>
          <a:p>
            <a:pPr marL="388712" lvl="1" indent="-171450">
              <a:buFont typeface="Arial" panose="020B0604020202020204" pitchFamily="34" charset="0"/>
              <a:buChar char="•"/>
            </a:pPr>
            <a:r>
              <a:rPr lang="en-US" dirty="0" smtClean="0"/>
              <a:t>Multiple teams with different skill sets</a:t>
            </a:r>
          </a:p>
          <a:p>
            <a:pPr marL="388712" lvl="1" indent="-171450">
              <a:buFont typeface="Arial" panose="020B0604020202020204" pitchFamily="34" charset="0"/>
              <a:buChar char="•"/>
            </a:pPr>
            <a:r>
              <a:rPr lang="en-US" baseline="0" dirty="0" smtClean="0"/>
              <a:t>Multiple code bases</a:t>
            </a:r>
          </a:p>
          <a:p>
            <a:pPr marL="506114" lvl="2" indent="-171450">
              <a:buFont typeface="Arial" panose="020B0604020202020204" pitchFamily="34" charset="0"/>
              <a:buChar char="•"/>
            </a:pPr>
            <a:r>
              <a:rPr lang="en-US" baseline="0" dirty="0" smtClean="0"/>
              <a:t>Difficult to maintain feature parity</a:t>
            </a:r>
          </a:p>
          <a:p>
            <a:pPr marL="388712" lvl="1" indent="-171450">
              <a:buFont typeface="Arial" panose="020B0604020202020204" pitchFamily="34" charset="0"/>
              <a:buChar char="•"/>
            </a:pPr>
            <a:r>
              <a:rPr lang="en-US" baseline="0" dirty="0" smtClean="0"/>
              <a:t>Expensive and slow</a:t>
            </a:r>
            <a:endParaRPr lang="en-US" baseline="0"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1167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What is</a:t>
            </a:r>
            <a:r>
              <a:rPr lang="en-US" baseline="0" dirty="0" smtClean="0"/>
              <a:t> write once, run anywhere?</a:t>
            </a:r>
          </a:p>
          <a:p>
            <a:pPr marL="388712" lvl="1" indent="-171450">
              <a:buFont typeface="Arial" panose="020B0604020202020204" pitchFamily="34" charset="0"/>
              <a:buChar char="•"/>
            </a:pPr>
            <a:r>
              <a:rPr lang="en-US" dirty="0" smtClean="0"/>
              <a:t>Write your app in a language</a:t>
            </a:r>
            <a:r>
              <a:rPr lang="en-US" baseline="0" dirty="0" smtClean="0"/>
              <a:t> and have it go into an app generator and spit out apps.</a:t>
            </a:r>
          </a:p>
          <a:p>
            <a:pPr marL="171450" lvl="0" indent="-171450">
              <a:buFont typeface="Arial" panose="020B0604020202020204" pitchFamily="34" charset="0"/>
              <a:buChar char="•"/>
            </a:pPr>
            <a:r>
              <a:rPr lang="en-US" baseline="0" dirty="0" smtClean="0"/>
              <a:t>Pro</a:t>
            </a:r>
          </a:p>
          <a:p>
            <a:pPr marL="388712" lvl="1" indent="-171450">
              <a:buFont typeface="Arial" panose="020B0604020202020204" pitchFamily="34" charset="0"/>
              <a:buChar char="•"/>
            </a:pPr>
            <a:r>
              <a:rPr lang="en-US" baseline="0" dirty="0" smtClean="0"/>
              <a:t>Addressed code sharing issues.</a:t>
            </a:r>
          </a:p>
          <a:p>
            <a:pPr marL="171450" lvl="0" indent="-171450">
              <a:buFont typeface="Arial" panose="020B0604020202020204" pitchFamily="34" charset="0"/>
              <a:buChar char="•"/>
            </a:pPr>
            <a:r>
              <a:rPr lang="en-US" baseline="0" dirty="0" smtClean="0"/>
              <a:t>Con</a:t>
            </a:r>
          </a:p>
          <a:p>
            <a:pPr marL="388712" lvl="1" indent="-171450">
              <a:buFont typeface="Arial" panose="020B0604020202020204" pitchFamily="34" charset="0"/>
              <a:buChar char="•"/>
            </a:pPr>
            <a:r>
              <a:rPr lang="en-US" baseline="0" dirty="0" smtClean="0"/>
              <a:t>Unhappy users</a:t>
            </a:r>
          </a:p>
          <a:p>
            <a:pPr marL="506114" lvl="2" indent="-171450">
              <a:buFont typeface="Arial" panose="020B0604020202020204" pitchFamily="34" charset="0"/>
              <a:buChar char="•"/>
            </a:pPr>
            <a:r>
              <a:rPr lang="en-US" baseline="0" dirty="0" smtClean="0"/>
              <a:t>Not native apps</a:t>
            </a:r>
          </a:p>
          <a:p>
            <a:pPr marL="388712" lvl="1" indent="-171450">
              <a:buFont typeface="Arial" panose="020B0604020202020204" pitchFamily="34" charset="0"/>
              <a:buChar char="•"/>
            </a:pPr>
            <a:r>
              <a:rPr lang="en-US" baseline="0" dirty="0" smtClean="0"/>
              <a:t>Unhappy developers</a:t>
            </a:r>
          </a:p>
          <a:p>
            <a:pPr marL="506114" lvl="2" indent="-171450">
              <a:buFont typeface="Arial" panose="020B0604020202020204" pitchFamily="34" charset="0"/>
              <a:buChar char="•"/>
            </a:pPr>
            <a:r>
              <a:rPr lang="en-US" baseline="0" dirty="0" smtClean="0"/>
              <a:t>Hampered by limitation.</a:t>
            </a:r>
          </a:p>
          <a:p>
            <a:pPr marL="388712" lvl="1" indent="-171450">
              <a:buFont typeface="Arial" panose="020B0604020202020204" pitchFamily="34" charset="0"/>
              <a:buChar char="•"/>
            </a:pPr>
            <a:r>
              <a:rPr lang="en-US" baseline="0" dirty="0" smtClean="0"/>
              <a:t>Increase in app abandonment.</a:t>
            </a:r>
            <a:endParaRPr lang="en-US" dirty="0" smtClean="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9/15/16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5956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Build native apps for</a:t>
            </a:r>
            <a:r>
              <a:rPr lang="en-US" baseline="0" dirty="0" smtClean="0"/>
              <a:t> iOS, Android, and Windows – all in C# - with the native APIs – AND share lots of code.</a:t>
            </a:r>
          </a:p>
          <a:p>
            <a:pPr marL="171450" indent="-171450">
              <a:buFont typeface="Arial" charset="0"/>
              <a:buChar char="•"/>
            </a:pPr>
            <a:r>
              <a:rPr lang="en-US" baseline="0" dirty="0" smtClean="0"/>
              <a:t>Anything that’s not platform-specific can be shared.</a:t>
            </a:r>
          </a:p>
          <a:p>
            <a:pPr marL="388712" lvl="1" indent="-171450">
              <a:buFont typeface="Arial" charset="0"/>
              <a:buChar char="•"/>
            </a:pPr>
            <a:r>
              <a:rPr lang="en-US" baseline="0" dirty="0" smtClean="0"/>
              <a:t>That’s lots of the glue in your app.</a:t>
            </a:r>
          </a:p>
          <a:p>
            <a:pPr marL="171450" lvl="0" indent="-171450">
              <a:buFont typeface="Arial" charset="0"/>
              <a:buChar char="•"/>
            </a:pPr>
            <a:r>
              <a:rPr lang="en-US" baseline="0" dirty="0" smtClean="0"/>
              <a:t>Architecturally in the best case, this is just your user interface logic</a:t>
            </a:r>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9/15/16 3:56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035696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If you’re a Windows</a:t>
            </a:r>
            <a:r>
              <a:rPr lang="en-US" baseline="0" dirty="0" smtClean="0"/>
              <a:t> developer, you know you can use .NET APIs alongside the Microsoft APIs you know and love.</a:t>
            </a:r>
          </a:p>
          <a:p>
            <a:pPr marL="171450" indent="-171450">
              <a:buFont typeface="Arial" charset="0"/>
              <a:buChar char="•"/>
            </a:pPr>
            <a:r>
              <a:rPr lang="en-US" baseline="0" dirty="0" smtClean="0"/>
              <a:t>Use .NET features alongside and with Windows APIs.</a:t>
            </a:r>
            <a:endParaRPr lang="en-US" dirty="0"/>
          </a:p>
        </p:txBody>
      </p:sp>
      <p:sp>
        <p:nvSpPr>
          <p:cNvPr id="4" name="Header Placeholder 3"/>
          <p:cNvSpPr>
            <a:spLocks noGrp="1"/>
          </p:cNvSpPr>
          <p:nvPr>
            <p:ph type="hdr" sz="quarter" idx="10"/>
          </p:nvPr>
        </p:nvSpPr>
        <p:spPr/>
        <p:txBody>
          <a:bodyPr/>
          <a:lstStyle/>
          <a:p>
            <a:r>
              <a:rPr lang="en-US" smtClean="0"/>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9/15/16 4:07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080491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The same is true for iOS!</a:t>
            </a:r>
            <a:r>
              <a:rPr lang="en-US" baseline="0" dirty="0" smtClean="0"/>
              <a:t> We’ve taken the APIs and C#-</a:t>
            </a:r>
            <a:r>
              <a:rPr lang="en-US" baseline="0" dirty="0" err="1" smtClean="0"/>
              <a:t>ified</a:t>
            </a:r>
            <a:r>
              <a:rPr lang="en-US" baseline="0" dirty="0" smtClean="0"/>
              <a:t> them (properties, events, etc.) to make them much cleaner.</a:t>
            </a:r>
          </a:p>
          <a:p>
            <a:pPr marL="171450" indent="-171450">
              <a:buFont typeface="Arial" charset="0"/>
              <a:buChar char="•"/>
            </a:pPr>
            <a:r>
              <a:rPr lang="en-US" baseline="0" dirty="0" smtClean="0"/>
              <a:t>Use .NET APIs, libraries, and such alongside and with them.</a:t>
            </a:r>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9/15/16 3:56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944380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 Id="rId3"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e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4.jp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emf"/></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smtClean="0"/>
              <a:t>Drag picture to placeholder or click icon to add</a:t>
            </a: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smtClean="0"/>
              <a:t>Click to 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smtClean="0"/>
              <a:t>Click to edit Master text styles</a:t>
            </a:r>
          </a:p>
        </p:txBody>
      </p:sp>
    </p:spTree>
    <p:extLst>
      <p:ext uri="{BB962C8B-B14F-4D97-AF65-F5344CB8AC3E}">
        <p14:creationId xmlns:p14="http://schemas.microsoft.com/office/powerpoint/2010/main" val="375080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Drag picture to placeholder or click icon to add</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pic>
        <p:nvPicPr>
          <p:cNvPr id="122" name="image1-small.png"/>
          <p:cNvPicPr>
            <a:picLocks noChangeAspect="1"/>
          </p:cNvPicPr>
          <p:nvPr/>
        </p:nvPicPr>
        <p:blipFill>
          <a:blip r:embed="rId2">
            <a:extLst/>
          </a:blip>
          <a:stretch>
            <a:fillRect/>
          </a:stretch>
        </p:blipFill>
        <p:spPr>
          <a:xfrm rot="5400000">
            <a:off x="9392421" y="3055169"/>
            <a:ext cx="7004700" cy="894363"/>
          </a:xfrm>
          <a:prstGeom prst="rect">
            <a:avLst/>
          </a:prstGeom>
          <a:ln w="12700">
            <a:miter lim="400000"/>
          </a:ln>
        </p:spPr>
      </p:pic>
      <p:pic>
        <p:nvPicPr>
          <p:cNvPr id="123" name="image3.pdf"/>
          <p:cNvPicPr>
            <a:picLocks noChangeAspect="1"/>
          </p:cNvPicPr>
          <p:nvPr/>
        </p:nvPicPr>
        <p:blipFill>
          <a:blip r:embed="rId3">
            <a:extLst/>
          </a:blip>
          <a:stretch>
            <a:fillRect/>
          </a:stretch>
        </p:blipFill>
        <p:spPr>
          <a:xfrm>
            <a:off x="247455" y="6023171"/>
            <a:ext cx="1856566" cy="683590"/>
          </a:xfrm>
          <a:prstGeom prst="rect">
            <a:avLst/>
          </a:prstGeom>
          <a:ln w="12700">
            <a:miter lim="400000"/>
          </a:ln>
        </p:spPr>
      </p:pic>
      <p:sp>
        <p:nvSpPr>
          <p:cNvPr id="124" name="Shape 124"/>
          <p:cNvSpPr>
            <a:spLocks noGrp="1"/>
          </p:cNvSpPr>
          <p:nvPr>
            <p:ph type="sldNum" sz="quarter" idx="2"/>
          </p:nvPr>
        </p:nvSpPr>
        <p:spPr>
          <a:xfrm>
            <a:off x="8632220" y="6343430"/>
            <a:ext cx="280589" cy="27891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9227598"/>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668464"/>
            <a:ext cx="11887200" cy="5029200"/>
          </a:xfrm>
        </p:spPr>
        <p:txBody>
          <a:bodyPr wrap="square">
            <a:noAutofit/>
          </a:bodyPr>
          <a:lstStyle>
            <a:lvl1pPr marL="0" indent="0">
              <a:buNone/>
              <a:defRPr/>
            </a:lvl1pPr>
            <a:lvl2pPr marL="342826" indent="0">
              <a:buNone/>
              <a:defRPr/>
            </a:lvl2pPr>
            <a:lvl3pPr marL="571376" indent="0">
              <a:buNone/>
              <a:defRPr sz="2400"/>
            </a:lvl3pPr>
            <a:lvl4pPr marL="799927" indent="0">
              <a:buNone/>
              <a:defRPr sz="2000"/>
            </a:lvl4pPr>
            <a:lvl5pPr marL="1028476" indent="0">
              <a:buNone/>
              <a:defRPr sz="2000"/>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422773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ection Title Dar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597292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Generic 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66219" y="1212852"/>
            <a:ext cx="7722548" cy="2012383"/>
          </a:xfrm>
          <a:prstGeom prst="rect">
            <a:avLst/>
          </a:prstGeom>
        </p:spPr>
        <p:txBody>
          <a:bodyPr/>
          <a:lstStyle>
            <a:lvl1pPr marL="0" indent="0">
              <a:buNone/>
              <a:defRPr>
                <a:solidFill>
                  <a:srgbClr val="616161"/>
                </a:solidFill>
              </a:defRPr>
            </a:lvl1pPr>
            <a:lvl2pPr marL="0" indent="0">
              <a:buFontTx/>
              <a:buNone/>
              <a:defRPr sz="1904">
                <a:solidFill>
                  <a:srgbClr val="616161"/>
                </a:solidFill>
              </a:defRPr>
            </a:lvl2pPr>
            <a:lvl3pPr marL="228496" indent="0">
              <a:buNone/>
              <a:defRPr>
                <a:solidFill>
                  <a:srgbClr val="616161"/>
                </a:solidFill>
              </a:defRPr>
            </a:lvl3pPr>
            <a:lvl4pPr marL="456991" indent="0">
              <a:buNone/>
              <a:defRPr>
                <a:solidFill>
                  <a:srgbClr val="616161"/>
                </a:solidFill>
              </a:defRPr>
            </a:lvl4pPr>
            <a:lvl5pPr marL="685486" indent="0">
              <a:buNone/>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p:cNvSpPr>
            <a:spLocks noGrp="1"/>
          </p:cNvSpPr>
          <p:nvPr>
            <p:ph type="title"/>
          </p:nvPr>
        </p:nvSpPr>
        <p:spPr>
          <a:xfrm>
            <a:off x="366218" y="295280"/>
            <a:ext cx="11697695" cy="917576"/>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184644107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5109">
                      <a:schemeClr val="tx2"/>
                    </a:gs>
                    <a:gs pos="25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100000">
                      <a:schemeClr val="tx2"/>
                    </a:gs>
                    <a:gs pos="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692456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2"/>
          <a:stretch>
            <a:fillRect/>
          </a:stretch>
        </p:blipFill>
        <p:spPr>
          <a:xfrm>
            <a:off x="462280" y="6209084"/>
            <a:ext cx="1456418" cy="310896"/>
          </a:xfrm>
          <a:prstGeom prst="rect">
            <a:avLst/>
          </a:prstGeom>
        </p:spPr>
      </p:pic>
      <p:pic>
        <p:nvPicPr>
          <p:cNvPr id="6" name="Picture 5"/>
          <p:cNvPicPr>
            <a:picLocks noChangeAspect="1"/>
          </p:cNvPicPr>
          <p:nvPr userDrawn="1"/>
        </p:nvPicPr>
        <p:blipFill rotWithShape="1">
          <a:blip r:embed="rId3"/>
          <a:srcRect r="40044"/>
          <a:stretch/>
        </p:blipFill>
        <p:spPr>
          <a:xfrm>
            <a:off x="-246501" y="1965643"/>
            <a:ext cx="4736205" cy="2148840"/>
          </a:xfrm>
          <a:prstGeom prst="rect">
            <a:avLst/>
          </a:prstGeom>
        </p:spPr>
      </p:pic>
    </p:spTree>
    <p:extLst>
      <p:ext uri="{BB962C8B-B14F-4D97-AF65-F5344CB8AC3E}">
        <p14:creationId xmlns:p14="http://schemas.microsoft.com/office/powerpoint/2010/main" val="262034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5897245"/>
            <a:ext cx="12435840" cy="10972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stretch>
            <a:fillRect/>
          </a:stretch>
        </p:blipFill>
        <p:spPr>
          <a:xfrm>
            <a:off x="370840" y="6294142"/>
            <a:ext cx="1456418" cy="310896"/>
          </a:xfrm>
          <a:prstGeom prst="rect">
            <a:avLst/>
          </a:prstGeom>
        </p:spPr>
      </p:pic>
    </p:spTree>
    <p:extLst>
      <p:ext uri="{BB962C8B-B14F-4D97-AF65-F5344CB8AC3E}">
        <p14:creationId xmlns:p14="http://schemas.microsoft.com/office/powerpoint/2010/main" val="1783565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065595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359454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238344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707770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92662917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895331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92519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3570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261040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53626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750853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3029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56503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500129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18212562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85404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50837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69597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81006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6698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34018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7478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52768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3588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67552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099646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9966985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88525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674993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21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76505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7950056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2860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95384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435388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4782815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0401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slideLayout" Target="../slideLayouts/slideLayout40.xml"/><Relationship Id="rId15" Type="http://schemas.openxmlformats.org/officeDocument/2006/relationships/slideLayout" Target="../slideLayouts/slideLayout41.xml"/><Relationship Id="rId16" Type="http://schemas.openxmlformats.org/officeDocument/2006/relationships/slideLayout" Target="../slideLayouts/slideLayout42.xml"/><Relationship Id="rId17" Type="http://schemas.openxmlformats.org/officeDocument/2006/relationships/slideLayout" Target="../slideLayouts/slideLayout43.xml"/><Relationship Id="rId18" Type="http://schemas.openxmlformats.org/officeDocument/2006/relationships/slideLayout" Target="../slideLayouts/slideLayout44.xml"/><Relationship Id="rId19" Type="http://schemas.openxmlformats.org/officeDocument/2006/relationships/theme" Target="../theme/theme2.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53.xml"/><Relationship Id="rId20" Type="http://schemas.openxmlformats.org/officeDocument/2006/relationships/slideLayout" Target="../slideLayouts/slideLayout64.xml"/><Relationship Id="rId21" Type="http://schemas.openxmlformats.org/officeDocument/2006/relationships/slideLayout" Target="../slideLayouts/slideLayout65.xml"/><Relationship Id="rId22" Type="http://schemas.openxmlformats.org/officeDocument/2006/relationships/theme" Target="../theme/theme3.xml"/><Relationship Id="rId10" Type="http://schemas.openxmlformats.org/officeDocument/2006/relationships/slideLayout" Target="../slideLayouts/slideLayout54.xml"/><Relationship Id="rId11" Type="http://schemas.openxmlformats.org/officeDocument/2006/relationships/slideLayout" Target="../slideLayouts/slideLayout55.xml"/><Relationship Id="rId12" Type="http://schemas.openxmlformats.org/officeDocument/2006/relationships/slideLayout" Target="../slideLayouts/slideLayout56.xml"/><Relationship Id="rId13" Type="http://schemas.openxmlformats.org/officeDocument/2006/relationships/slideLayout" Target="../slideLayouts/slideLayout57.xml"/><Relationship Id="rId14" Type="http://schemas.openxmlformats.org/officeDocument/2006/relationships/slideLayout" Target="../slideLayouts/slideLayout58.xml"/><Relationship Id="rId15" Type="http://schemas.openxmlformats.org/officeDocument/2006/relationships/slideLayout" Target="../slideLayouts/slideLayout59.xml"/><Relationship Id="rId16" Type="http://schemas.openxmlformats.org/officeDocument/2006/relationships/slideLayout" Target="../slideLayouts/slideLayout60.xml"/><Relationship Id="rId17" Type="http://schemas.openxmlformats.org/officeDocument/2006/relationships/slideLayout" Target="../slideLayouts/slideLayout61.xml"/><Relationship Id="rId18" Type="http://schemas.openxmlformats.org/officeDocument/2006/relationships/slideLayout" Target="../slideLayouts/slideLayout62.xml"/><Relationship Id="rId19" Type="http://schemas.openxmlformats.org/officeDocument/2006/relationships/slideLayout" Target="../slideLayouts/slideLayout63.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00" r:id="rId1"/>
    <p:sldLayoutId id="2147484295" r:id="rId2"/>
    <p:sldLayoutId id="2147484240" r:id="rId3"/>
    <p:sldLayoutId id="2147484296" r:id="rId4"/>
    <p:sldLayoutId id="2147484241" r:id="rId5"/>
    <p:sldLayoutId id="2147484297" r:id="rId6"/>
    <p:sldLayoutId id="2147484244" r:id="rId7"/>
    <p:sldLayoutId id="2147484298" r:id="rId8"/>
    <p:sldLayoutId id="2147484245" r:id="rId9"/>
    <p:sldLayoutId id="2147484247" r:id="rId10"/>
    <p:sldLayoutId id="2147484331" r:id="rId11"/>
    <p:sldLayoutId id="2147484249" r:id="rId12"/>
    <p:sldLayoutId id="2147484301" r:id="rId13"/>
    <p:sldLayoutId id="2147484251" r:id="rId14"/>
    <p:sldLayoutId id="2147484252" r:id="rId15"/>
    <p:sldLayoutId id="2147484254" r:id="rId16"/>
    <p:sldLayoutId id="2147484257" r:id="rId17"/>
    <p:sldLayoutId id="2147484258" r:id="rId18"/>
    <p:sldLayoutId id="2147484260" r:id="rId19"/>
    <p:sldLayoutId id="2147484299" r:id="rId20"/>
    <p:sldLayoutId id="2147484263" r:id="rId21"/>
    <p:sldLayoutId id="2147484364" r:id="rId22"/>
    <p:sldLayoutId id="2147484365" r:id="rId23"/>
    <p:sldLayoutId id="2147484367" r:id="rId24"/>
    <p:sldLayoutId id="2147484368" r:id="rId25"/>
    <p:sldLayoutId id="2147484369"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userDrawn="1">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userDrawn="1">
          <p15:clr>
            <a:srgbClr val="C35EA4"/>
          </p15:clr>
        </p15:guide>
        <p15:guide id="17" pos="7546" userDrawn="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19" name="Group 18"/>
            <p:cNvGrpSpPr/>
            <p:nvPr userDrawn="1"/>
          </p:nvGrpSpPr>
          <p:grpSpPr>
            <a:xfrm rot="5400000">
              <a:off x="11584220" y="1040742"/>
              <a:ext cx="2698730" cy="629236"/>
              <a:chOff x="1584344" y="4543426"/>
              <a:chExt cx="2698730" cy="629236"/>
            </a:xfrm>
          </p:grpSpPr>
          <p:sp>
            <p:nvSpPr>
              <p:cNvPr id="25" name="Rectangle 24"/>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27" name="Rectangle 26"/>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R:210 G:210 B:210</a:t>
                </a:r>
              </a:p>
            </p:txBody>
          </p:sp>
          <p:sp>
            <p:nvSpPr>
              <p:cNvPr id="28" name="Rectangle 27"/>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29" name="Rectangle 28"/>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 G:124 B:16</a:t>
                </a:r>
              </a:p>
            </p:txBody>
          </p:sp>
          <p:sp>
            <p:nvSpPr>
              <p:cNvPr id="30" name="Rectangle 29"/>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0" name="TextBox 19"/>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21" name="TextBox 20"/>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Green </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R:168 G:216 B:10</a:t>
              </a:r>
            </a:p>
          </p:txBody>
        </p:sp>
        <p:sp>
          <p:nvSpPr>
            <p:cNvPr id="31" name="Rectangle 30"/>
            <p:cNvSpPr/>
            <p:nvPr userDrawn="1"/>
          </p:nvSpPr>
          <p:spPr bwMode="auto">
            <a:xfrm rot="5400000">
              <a:off x="12328888" y="4270558"/>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2" name="Rectangle 31"/>
            <p:cNvSpPr/>
            <p:nvPr userDrawn="1"/>
          </p:nvSpPr>
          <p:spPr bwMode="auto">
            <a:xfrm rot="5400000">
              <a:off x="12328888" y="3353997"/>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1249032989"/>
      </p:ext>
    </p:extLst>
  </p:cSld>
  <p:clrMap bg1="dk1" tx1="lt1" bg2="dk2" tx2="lt2" accent1="accent1" accent2="accent2" accent3="accent3" accent4="accent4" accent5="accent5" accent6="accent6" hlink="hlink" folHlink="folHlink"/>
  <p:sldLayoutIdLst>
    <p:sldLayoutId id="2147484339" r:id="rId1"/>
    <p:sldLayoutId id="2147484340" r:id="rId2"/>
    <p:sldLayoutId id="2147484311" r:id="rId3"/>
    <p:sldLayoutId id="2147484312" r:id="rId4"/>
    <p:sldLayoutId id="2147484313" r:id="rId5"/>
    <p:sldLayoutId id="2147484314" r:id="rId6"/>
    <p:sldLayoutId id="2147484315" r:id="rId7"/>
    <p:sldLayoutId id="2147484332" r:id="rId8"/>
    <p:sldLayoutId id="2147484333" r:id="rId9"/>
    <p:sldLayoutId id="2147484334" r:id="rId10"/>
    <p:sldLayoutId id="2147484335" r:id="rId11"/>
    <p:sldLayoutId id="2147484336" r:id="rId12"/>
    <p:sldLayoutId id="2147484323" r:id="rId13"/>
    <p:sldLayoutId id="2147484324" r:id="rId14"/>
    <p:sldLayoutId id="2147484325" r:id="rId15"/>
    <p:sldLayoutId id="2147484326" r:id="rId16"/>
    <p:sldLayoutId id="2147484327" r:id="rId17"/>
    <p:sldLayoutId id="2147484328"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userDrawn="1">
          <p15:clr>
            <a:srgbClr val="C35EA4"/>
          </p15:clr>
        </p15:guide>
        <p15:guide id="17" pos="7546" userDrawn="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682552606"/>
      </p:ext>
    </p:extLst>
  </p:cSld>
  <p:clrMap bg1="lt1" tx1="dk1" bg2="lt2" tx2="dk2" accent1="accent1" accent2="accent2" accent3="accent3" accent4="accent4" accent5="accent5" accent6="accent6" hlink="hlink" folHlink="folHlink"/>
  <p:sldLayoutIdLst>
    <p:sldLayoutId id="2147484343" r:id="rId1"/>
    <p:sldLayoutId id="2147484344" r:id="rId2"/>
    <p:sldLayoutId id="2147484345" r:id="rId3"/>
    <p:sldLayoutId id="2147484346" r:id="rId4"/>
    <p:sldLayoutId id="2147484347" r:id="rId5"/>
    <p:sldLayoutId id="2147484348" r:id="rId6"/>
    <p:sldLayoutId id="2147484349" r:id="rId7"/>
    <p:sldLayoutId id="2147484350"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9.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9.emf"/></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4" Type="http://schemas.openxmlformats.org/officeDocument/2006/relationships/image" Target="../media/image31.emf"/><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25.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notesSlide" Target="../notesSlides/notesSlide19.xml"/><Relationship Id="rId5" Type="http://schemas.openxmlformats.org/officeDocument/2006/relationships/image" Target="../media/image39.png"/><Relationship Id="rId6" Type="http://schemas.openxmlformats.org/officeDocument/2006/relationships/image" Target="../media/image40.png"/><Relationship Id="rId1" Type="http://schemas.microsoft.com/office/2007/relationships/media" Target="../media/media1.mp4"/><Relationship Id="rId2" Type="http://schemas.openxmlformats.org/officeDocument/2006/relationships/video" Target="../media/media1.mp4"/></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5" Type="http://schemas.openxmlformats.org/officeDocument/2006/relationships/chart" Target="../charts/chart3.xml"/><Relationship Id="rId6" Type="http://schemas.openxmlformats.org/officeDocument/2006/relationships/chart" Target="../charts/chart4.xml"/><Relationship Id="rId7" Type="http://schemas.openxmlformats.org/officeDocument/2006/relationships/chart" Target="../charts/chart5.xml"/><Relationship Id="rId8" Type="http://schemas.openxmlformats.org/officeDocument/2006/relationships/chart" Target="../charts/chart6.xml"/><Relationship Id="rId9" Type="http://schemas.openxmlformats.org/officeDocument/2006/relationships/chart" Target="../charts/chart7.xml"/><Relationship Id="rId10" Type="http://schemas.openxmlformats.org/officeDocument/2006/relationships/chart" Target="../charts/chart8.xml"/><Relationship Id="rId11" Type="http://schemas.openxmlformats.org/officeDocument/2006/relationships/chart" Target="../charts/chart9.xml"/><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11.tiff"/><Relationship Id="rId5" Type="http://schemas.openxmlformats.org/officeDocument/2006/relationships/image" Target="../media/image12.tiff"/><Relationship Id="rId6" Type="http://schemas.openxmlformats.org/officeDocument/2006/relationships/image" Target="../media/image13.tiff"/><Relationship Id="rId1" Type="http://schemas.openxmlformats.org/officeDocument/2006/relationships/slideLayout" Target="../slideLayouts/slideLayout2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1" Type="http://schemas.openxmlformats.org/officeDocument/2006/relationships/slideLayout" Target="../slideLayouts/slideLayout26.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1" Type="http://schemas.openxmlformats.org/officeDocument/2006/relationships/slideLayout" Target="../slideLayouts/slideLayout26.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51.emf"/><Relationship Id="rId5" Type="http://schemas.openxmlformats.org/officeDocument/2006/relationships/image" Target="../media/image52.emf"/><Relationship Id="rId6" Type="http://schemas.openxmlformats.org/officeDocument/2006/relationships/image" Target="../media/image53.emf"/><Relationship Id="rId7" Type="http://schemas.openxmlformats.org/officeDocument/2006/relationships/image" Target="../media/image54.emf"/><Relationship Id="rId8" Type="http://schemas.openxmlformats.org/officeDocument/2006/relationships/image" Target="../media/image55.emf"/><Relationship Id="rId1" Type="http://schemas.openxmlformats.org/officeDocument/2006/relationships/slideLayout" Target="../slideLayouts/slideLayout26.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1" Type="http://schemas.openxmlformats.org/officeDocument/2006/relationships/image" Target="../media/image22.png"/><Relationship Id="rId12" Type="http://schemas.openxmlformats.org/officeDocument/2006/relationships/image" Target="../media/image23.tiff"/><Relationship Id="rId13" Type="http://schemas.openxmlformats.org/officeDocument/2006/relationships/image" Target="../media/image24.png"/><Relationship Id="rId1" Type="http://schemas.openxmlformats.org/officeDocument/2006/relationships/slideLayout" Target="../slideLayouts/slideLayout23.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5.emf"/><Relationship Id="rId5" Type="http://schemas.openxmlformats.org/officeDocument/2006/relationships/image" Target="../media/image26.emf"/><Relationship Id="rId6" Type="http://schemas.openxmlformats.org/officeDocument/2006/relationships/image" Target="../media/image27.emf"/><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1592262"/>
            <a:ext cx="9143936" cy="1828786"/>
          </a:xfrm>
        </p:spPr>
        <p:txBody>
          <a:bodyPr/>
          <a:lstStyle/>
          <a:p>
            <a:r>
              <a:rPr lang="en-US" dirty="0" smtClean="0"/>
              <a:t>Building Cross-Platform Enterprise Mobile Apps with Visual Studio and Xamarin</a:t>
            </a:r>
            <a:endParaRPr lang="en-US" dirty="0"/>
          </a:p>
        </p:txBody>
      </p:sp>
      <p:sp>
        <p:nvSpPr>
          <p:cNvPr id="5" name="Text Placeholder 4"/>
          <p:cNvSpPr>
            <a:spLocks noGrp="1"/>
          </p:cNvSpPr>
          <p:nvPr>
            <p:ph type="body" sz="quarter" idx="12"/>
          </p:nvPr>
        </p:nvSpPr>
        <p:spPr>
          <a:xfrm>
            <a:off x="274702" y="3954462"/>
            <a:ext cx="7315137" cy="1828007"/>
          </a:xfrm>
        </p:spPr>
        <p:txBody>
          <a:bodyPr/>
          <a:lstStyle/>
          <a:p>
            <a:r>
              <a:rPr lang="en-US" dirty="0" smtClean="0"/>
              <a:t>Pierce Boggan</a:t>
            </a:r>
            <a:endParaRPr lang="en-US" dirty="0"/>
          </a:p>
          <a:p>
            <a:r>
              <a:rPr lang="en-US" dirty="0" smtClean="0"/>
              <a:t>@</a:t>
            </a:r>
            <a:r>
              <a:rPr lang="en-US" dirty="0" err="1" smtClean="0"/>
              <a:t>pierceboggan</a:t>
            </a:r>
            <a:endParaRPr lang="en-US" dirty="0" smtClean="0"/>
          </a:p>
          <a:p>
            <a:r>
              <a:rPr lang="en-US" dirty="0" smtClean="0"/>
              <a:t>Program Manager, Microsoft</a:t>
            </a:r>
            <a:endParaRPr lang="en-US" dirty="0"/>
          </a:p>
        </p:txBody>
      </p:sp>
    </p:spTree>
    <p:extLst>
      <p:ext uri="{BB962C8B-B14F-4D97-AF65-F5344CB8AC3E}">
        <p14:creationId xmlns:p14="http://schemas.microsoft.com/office/powerpoint/2010/main" val="2760755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iOS – 100% API Coverage</a:t>
            </a:r>
          </a:p>
        </p:txBody>
      </p:sp>
      <p:grpSp>
        <p:nvGrpSpPr>
          <p:cNvPr id="3" name="Group 2"/>
          <p:cNvGrpSpPr/>
          <p:nvPr/>
        </p:nvGrpSpPr>
        <p:grpSpPr>
          <a:xfrm>
            <a:off x="774248" y="1968717"/>
            <a:ext cx="10929611" cy="912907"/>
            <a:chOff x="752656" y="1968500"/>
            <a:chExt cx="10931162" cy="913036"/>
          </a:xfrm>
        </p:grpSpPr>
        <p:sp>
          <p:nvSpPr>
            <p:cNvPr id="19" name="Rounded Rectangle 18"/>
            <p:cNvSpPr/>
            <p:nvPr/>
          </p:nvSpPr>
          <p:spPr>
            <a:xfrm>
              <a:off x="75265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MapKit</a:t>
              </a:r>
              <a:endParaRPr lang="en-US"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UIKit</a:t>
              </a:r>
              <a:endParaRPr lang="en-US"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iBeacon</a:t>
              </a:r>
              <a:endParaRPr lang="en-US"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CoreGraphics</a:t>
              </a:r>
              <a:endParaRPr lang="en-US"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CoreMotion</a:t>
              </a:r>
              <a:endParaRPr lang="en-US" dirty="0">
                <a:solidFill>
                  <a:srgbClr val="FFFFFF"/>
                </a:solidFill>
                <a:cs typeface="Helvetica Light"/>
              </a:endParaRPr>
            </a:p>
          </p:txBody>
        </p:sp>
        <p:sp>
          <p:nvSpPr>
            <p:cNvPr id="34" name="TextBox 33"/>
            <p:cNvSpPr txBox="1"/>
            <p:nvPr/>
          </p:nvSpPr>
          <p:spPr>
            <a:xfrm>
              <a:off x="6299200" y="1968500"/>
              <a:ext cx="369332" cy="634020"/>
            </a:xfrm>
            <a:prstGeom prst="rect">
              <a:avLst/>
            </a:prstGeom>
            <a:noFill/>
          </p:spPr>
          <p:txBody>
            <a:bodyPr wrap="none" lIns="182854" tIns="146283" rIns="182854" bIns="146283" rtlCol="0">
              <a:spAutoFit/>
            </a:bodyPr>
            <a:lstStyle/>
            <a:p>
              <a:pPr defTabSz="932563">
                <a:lnSpc>
                  <a:spcPct val="90000"/>
                </a:lnSpc>
                <a:spcAft>
                  <a:spcPts val="600"/>
                </a:spcAft>
              </a:pPr>
              <a:endParaRPr lang="en-US" sz="2400" dirty="0" err="1">
                <a:gradFill>
                  <a:gsLst>
                    <a:gs pos="2917">
                      <a:srgbClr val="404040"/>
                    </a:gs>
                    <a:gs pos="30000">
                      <a:srgbClr val="404040"/>
                    </a:gs>
                  </a:gsLst>
                  <a:lin ang="5400000" scaled="0"/>
                </a:gradFill>
              </a:endParaRPr>
            </a:p>
          </p:txBody>
        </p:sp>
      </p:grpSp>
      <p:pic>
        <p:nvPicPr>
          <p:cNvPr id="26" name="Picture 25" descr="C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619752" y="5478181"/>
            <a:ext cx="1196973" cy="928265"/>
          </a:xfrm>
          <a:prstGeom prst="rect">
            <a:avLst/>
          </a:prstGeom>
        </p:spPr>
      </p:pic>
      <p:sp>
        <p:nvSpPr>
          <p:cNvPr id="37" name="Left Brace 36"/>
          <p:cNvSpPr/>
          <p:nvPr/>
        </p:nvSpPr>
        <p:spPr>
          <a:xfrm rot="5400000" flipH="1">
            <a:off x="6053161" y="-401085"/>
            <a:ext cx="380946" cy="10920451"/>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endParaRPr lang="en-US">
              <a:ln w="38100" cmpd="sng">
                <a:solidFill>
                  <a:srgbClr val="000000"/>
                </a:solidFill>
                <a:prstDash val="dash"/>
              </a:ln>
              <a:solidFill>
                <a:srgbClr val="404040"/>
              </a:solidFill>
            </a:endParaRPr>
          </a:p>
        </p:txBody>
      </p:sp>
      <p:sp>
        <p:nvSpPr>
          <p:cNvPr id="24" name="Rounded Rectangle 23"/>
          <p:cNvSpPr/>
          <p:nvPr/>
        </p:nvSpPr>
        <p:spPr>
          <a:xfrm>
            <a:off x="769668"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System.Data</a:t>
            </a:r>
            <a:endParaRPr lang="en-US" dirty="0">
              <a:solidFill>
                <a:srgbClr val="FFFFFF"/>
              </a:solidFill>
              <a:cs typeface="Helvetica Light"/>
            </a:endParaRPr>
          </a:p>
        </p:txBody>
      </p:sp>
      <p:sp>
        <p:nvSpPr>
          <p:cNvPr id="25" name="Rounded Rectangle 24"/>
          <p:cNvSpPr/>
          <p:nvPr/>
        </p:nvSpPr>
        <p:spPr>
          <a:xfrm>
            <a:off x="2983473"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System.Windows</a:t>
            </a:r>
            <a:endParaRPr lang="en-US" dirty="0">
              <a:solidFill>
                <a:srgbClr val="FFFFFF"/>
              </a:solidFill>
              <a:cs typeface="Helvetica Light"/>
            </a:endParaRPr>
          </a:p>
        </p:txBody>
      </p:sp>
      <p:sp>
        <p:nvSpPr>
          <p:cNvPr id="30" name="Rounded Rectangle 29"/>
          <p:cNvSpPr/>
          <p:nvPr/>
        </p:nvSpPr>
        <p:spPr>
          <a:xfrm>
            <a:off x="5197279"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System.Numerics</a:t>
            </a:r>
            <a:endParaRPr lang="en-US" dirty="0">
              <a:solidFill>
                <a:srgbClr val="FFFFFF"/>
              </a:solidFill>
              <a:cs typeface="Helvetica Light"/>
            </a:endParaRPr>
          </a:p>
        </p:txBody>
      </p:sp>
      <p:sp>
        <p:nvSpPr>
          <p:cNvPr id="31" name="Rounded Rectangle 30"/>
          <p:cNvSpPr/>
          <p:nvPr/>
        </p:nvSpPr>
        <p:spPr>
          <a:xfrm>
            <a:off x="7411085"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System.Core</a:t>
            </a:r>
            <a:endParaRPr lang="en-US" dirty="0">
              <a:solidFill>
                <a:srgbClr val="FFFFFF"/>
              </a:solidFill>
              <a:cs typeface="Helvetica Light"/>
            </a:endParaRPr>
          </a:p>
        </p:txBody>
      </p:sp>
      <p:sp>
        <p:nvSpPr>
          <p:cNvPr id="32" name="Rounded Rectangle 31"/>
          <p:cNvSpPr/>
          <p:nvPr/>
        </p:nvSpPr>
        <p:spPr>
          <a:xfrm>
            <a:off x="9624892"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sz="1499" dirty="0" err="1">
                <a:solidFill>
                  <a:srgbClr val="FFFFFF"/>
                </a:solidFill>
                <a:cs typeface="Helvetica Light"/>
              </a:rPr>
              <a:t>System.ServiceModel</a:t>
            </a:r>
            <a:endParaRPr lang="en-US" sz="1499" dirty="0">
              <a:solidFill>
                <a:srgbClr val="FFFFFF"/>
              </a:solidFill>
              <a:cs typeface="Helvetica Light"/>
            </a:endParaRPr>
          </a:p>
        </p:txBody>
      </p:sp>
      <p:sp>
        <p:nvSpPr>
          <p:cNvPr id="38" name="Rounded Rectangle 37"/>
          <p:cNvSpPr/>
          <p:nvPr/>
        </p:nvSpPr>
        <p:spPr>
          <a:xfrm>
            <a:off x="774248"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System.Net</a:t>
            </a:r>
            <a:endParaRPr lang="en-US" dirty="0">
              <a:solidFill>
                <a:srgbClr val="FFFFFF"/>
              </a:solidFill>
              <a:cs typeface="Helvetica Light"/>
            </a:endParaRPr>
          </a:p>
        </p:txBody>
      </p:sp>
      <p:sp>
        <p:nvSpPr>
          <p:cNvPr id="39" name="Rounded Rectangle 38"/>
          <p:cNvSpPr/>
          <p:nvPr/>
        </p:nvSpPr>
        <p:spPr>
          <a:xfrm>
            <a:off x="2988054"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a:solidFill>
                  <a:srgbClr val="FFFFFF"/>
                </a:solidFill>
                <a:cs typeface="Helvetica Light"/>
              </a:rPr>
              <a:t>System</a:t>
            </a:r>
          </a:p>
        </p:txBody>
      </p:sp>
      <p:sp>
        <p:nvSpPr>
          <p:cNvPr id="40" name="Rounded Rectangle 39"/>
          <p:cNvSpPr/>
          <p:nvPr/>
        </p:nvSpPr>
        <p:spPr>
          <a:xfrm>
            <a:off x="5201860"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System.IO</a:t>
            </a:r>
            <a:endParaRPr lang="en-US" dirty="0">
              <a:solidFill>
                <a:srgbClr val="FFFFFF"/>
              </a:solidFill>
              <a:cs typeface="Helvetica Light"/>
            </a:endParaRPr>
          </a:p>
        </p:txBody>
      </p:sp>
      <p:sp>
        <p:nvSpPr>
          <p:cNvPr id="41" name="Rounded Rectangle 40"/>
          <p:cNvSpPr/>
          <p:nvPr/>
        </p:nvSpPr>
        <p:spPr>
          <a:xfrm>
            <a:off x="7415666"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System.Linq</a:t>
            </a:r>
            <a:endParaRPr lang="en-US" dirty="0">
              <a:solidFill>
                <a:srgbClr val="FFFFFF"/>
              </a:solidFill>
              <a:cs typeface="Helvetica Light"/>
            </a:endParaRPr>
          </a:p>
        </p:txBody>
      </p:sp>
      <p:sp>
        <p:nvSpPr>
          <p:cNvPr id="42" name="Rounded Rectangle 41"/>
          <p:cNvSpPr/>
          <p:nvPr/>
        </p:nvSpPr>
        <p:spPr>
          <a:xfrm>
            <a:off x="9629473"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System.Xml</a:t>
            </a:r>
            <a:endParaRPr lang="en-US" dirty="0">
              <a:solidFill>
                <a:srgbClr val="FFFFFF"/>
              </a:solidFill>
              <a:cs typeface="Helvetica Light"/>
            </a:endParaRPr>
          </a:p>
        </p:txBody>
      </p:sp>
    </p:spTree>
    <p:extLst>
      <p:ext uri="{BB962C8B-B14F-4D97-AF65-F5344CB8AC3E}">
        <p14:creationId xmlns:p14="http://schemas.microsoft.com/office/powerpoint/2010/main" val="1722949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 100</a:t>
            </a:r>
            <a:r>
              <a:rPr lang="en-US"/>
              <a:t>% API </a:t>
            </a:r>
            <a:r>
              <a:rPr lang="en-US" dirty="0"/>
              <a:t>Coverage</a:t>
            </a:r>
          </a:p>
        </p:txBody>
      </p:sp>
      <p:sp>
        <p:nvSpPr>
          <p:cNvPr id="19" name="Rounded Rectangle 18"/>
          <p:cNvSpPr/>
          <p:nvPr/>
        </p:nvSpPr>
        <p:spPr>
          <a:xfrm>
            <a:off x="774248" y="2202046"/>
            <a:ext cx="2074387" cy="679578"/>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a:solidFill>
                  <a:srgbClr val="FFFFFF"/>
                </a:solidFill>
                <a:cs typeface="Helvetica Light"/>
              </a:rPr>
              <a:t>Text-to-speech</a:t>
            </a:r>
          </a:p>
        </p:txBody>
      </p:sp>
      <p:sp>
        <p:nvSpPr>
          <p:cNvPr id="20" name="Rounded Rectangle 19"/>
          <p:cNvSpPr/>
          <p:nvPr/>
        </p:nvSpPr>
        <p:spPr>
          <a:xfrm>
            <a:off x="2988054" y="2202046"/>
            <a:ext cx="2074387" cy="679578"/>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ActionBar</a:t>
            </a:r>
            <a:endParaRPr lang="en-US" dirty="0">
              <a:solidFill>
                <a:srgbClr val="FFFFFF"/>
              </a:solidFill>
              <a:cs typeface="Helvetica Light"/>
            </a:endParaRPr>
          </a:p>
        </p:txBody>
      </p:sp>
      <p:sp>
        <p:nvSpPr>
          <p:cNvPr id="21" name="Rounded Rectangle 20"/>
          <p:cNvSpPr/>
          <p:nvPr/>
        </p:nvSpPr>
        <p:spPr>
          <a:xfrm>
            <a:off x="5201860" y="2202046"/>
            <a:ext cx="2074387" cy="679578"/>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sz="1599" dirty="0">
                <a:solidFill>
                  <a:srgbClr val="FFFFFF"/>
                </a:solidFill>
                <a:cs typeface="Helvetica Light"/>
              </a:rPr>
              <a:t>Printing Framework</a:t>
            </a:r>
          </a:p>
        </p:txBody>
      </p:sp>
      <p:sp>
        <p:nvSpPr>
          <p:cNvPr id="22" name="Rounded Rectangle 21"/>
          <p:cNvSpPr/>
          <p:nvPr/>
        </p:nvSpPr>
        <p:spPr>
          <a:xfrm>
            <a:off x="7415666" y="2202046"/>
            <a:ext cx="2074387" cy="679578"/>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Renderscript</a:t>
            </a:r>
            <a:endParaRPr lang="en-US" dirty="0">
              <a:solidFill>
                <a:srgbClr val="FFFFFF"/>
              </a:solidFill>
              <a:cs typeface="Helvetica Light"/>
            </a:endParaRPr>
          </a:p>
        </p:txBody>
      </p:sp>
      <p:sp>
        <p:nvSpPr>
          <p:cNvPr id="23" name="Rounded Rectangle 22"/>
          <p:cNvSpPr/>
          <p:nvPr/>
        </p:nvSpPr>
        <p:spPr>
          <a:xfrm>
            <a:off x="9629473" y="2202046"/>
            <a:ext cx="2074387" cy="679578"/>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a:solidFill>
                  <a:srgbClr val="FFFFFF"/>
                </a:solidFill>
                <a:cs typeface="Helvetica Light"/>
              </a:rPr>
              <a:t>NFC</a:t>
            </a:r>
          </a:p>
        </p:txBody>
      </p:sp>
      <p:pic>
        <p:nvPicPr>
          <p:cNvPr id="32" name="Picture 31" descr="C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619752" y="5478181"/>
            <a:ext cx="1196973" cy="928265"/>
          </a:xfrm>
          <a:prstGeom prst="rect">
            <a:avLst/>
          </a:prstGeom>
        </p:spPr>
      </p:pic>
      <p:sp>
        <p:nvSpPr>
          <p:cNvPr id="34" name="TextBox 33"/>
          <p:cNvSpPr txBox="1"/>
          <p:nvPr/>
        </p:nvSpPr>
        <p:spPr>
          <a:xfrm>
            <a:off x="6320004" y="1821100"/>
            <a:ext cx="369280" cy="633930"/>
          </a:xfrm>
          <a:prstGeom prst="rect">
            <a:avLst/>
          </a:prstGeom>
          <a:noFill/>
        </p:spPr>
        <p:txBody>
          <a:bodyPr wrap="none" lIns="182854" tIns="146283" rIns="182854" bIns="146283" rtlCol="0">
            <a:spAutoFit/>
          </a:bodyPr>
          <a:lstStyle/>
          <a:p>
            <a:pPr defTabSz="932563">
              <a:lnSpc>
                <a:spcPct val="90000"/>
              </a:lnSpc>
              <a:spcAft>
                <a:spcPts val="600"/>
              </a:spcAft>
            </a:pPr>
            <a:endParaRPr lang="en-US" sz="2400" dirty="0" err="1">
              <a:gradFill>
                <a:gsLst>
                  <a:gs pos="2917">
                    <a:srgbClr val="404040"/>
                  </a:gs>
                  <a:gs pos="30000">
                    <a:srgbClr val="404040"/>
                  </a:gs>
                </a:gsLst>
                <a:lin ang="5400000" scaled="0"/>
              </a:gradFill>
            </a:endParaRPr>
          </a:p>
        </p:txBody>
      </p:sp>
      <p:sp>
        <p:nvSpPr>
          <p:cNvPr id="36" name="Left Brace 35"/>
          <p:cNvSpPr/>
          <p:nvPr/>
        </p:nvSpPr>
        <p:spPr>
          <a:xfrm rot="5400000" flipH="1">
            <a:off x="6053161" y="-401085"/>
            <a:ext cx="380946" cy="10920451"/>
          </a:xfrm>
          <a:prstGeom prst="leftBrace">
            <a:avLst>
              <a:gd name="adj1" fmla="val 56668"/>
              <a:gd name="adj2" fmla="val 50000"/>
            </a:avLst>
          </a:prstGeom>
          <a:ln w="19050" cap="rnd">
            <a:solidFill>
              <a:srgbClr val="6FBD23"/>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endParaRPr lang="en-US">
              <a:ln w="38100" cmpd="sng">
                <a:solidFill>
                  <a:srgbClr val="000000"/>
                </a:solidFill>
                <a:prstDash val="dash"/>
              </a:ln>
              <a:solidFill>
                <a:srgbClr val="404040"/>
              </a:solidFill>
            </a:endParaRPr>
          </a:p>
        </p:txBody>
      </p:sp>
      <p:sp>
        <p:nvSpPr>
          <p:cNvPr id="24" name="Rounded Rectangle 23"/>
          <p:cNvSpPr/>
          <p:nvPr/>
        </p:nvSpPr>
        <p:spPr>
          <a:xfrm>
            <a:off x="769668"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System.Data</a:t>
            </a:r>
            <a:endParaRPr lang="en-US" dirty="0">
              <a:solidFill>
                <a:srgbClr val="FFFFFF"/>
              </a:solidFill>
              <a:cs typeface="Helvetica Light"/>
            </a:endParaRPr>
          </a:p>
        </p:txBody>
      </p:sp>
      <p:sp>
        <p:nvSpPr>
          <p:cNvPr id="25" name="Rounded Rectangle 24"/>
          <p:cNvSpPr/>
          <p:nvPr/>
        </p:nvSpPr>
        <p:spPr>
          <a:xfrm>
            <a:off x="2983473"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System.Windows</a:t>
            </a:r>
            <a:endParaRPr lang="en-US" dirty="0">
              <a:solidFill>
                <a:srgbClr val="FFFFFF"/>
              </a:solidFill>
              <a:cs typeface="Helvetica Light"/>
            </a:endParaRPr>
          </a:p>
        </p:txBody>
      </p:sp>
      <p:sp>
        <p:nvSpPr>
          <p:cNvPr id="30" name="Rounded Rectangle 29"/>
          <p:cNvSpPr/>
          <p:nvPr/>
        </p:nvSpPr>
        <p:spPr>
          <a:xfrm>
            <a:off x="5197279"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System.Numerics</a:t>
            </a:r>
            <a:endParaRPr lang="en-US" dirty="0">
              <a:solidFill>
                <a:srgbClr val="FFFFFF"/>
              </a:solidFill>
              <a:cs typeface="Helvetica Light"/>
            </a:endParaRPr>
          </a:p>
        </p:txBody>
      </p:sp>
      <p:sp>
        <p:nvSpPr>
          <p:cNvPr id="31" name="Rounded Rectangle 30"/>
          <p:cNvSpPr/>
          <p:nvPr/>
        </p:nvSpPr>
        <p:spPr>
          <a:xfrm>
            <a:off x="7411085"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System.Core</a:t>
            </a:r>
            <a:endParaRPr lang="en-US" dirty="0">
              <a:solidFill>
                <a:srgbClr val="FFFFFF"/>
              </a:solidFill>
              <a:cs typeface="Helvetica Light"/>
            </a:endParaRPr>
          </a:p>
        </p:txBody>
      </p:sp>
      <p:sp>
        <p:nvSpPr>
          <p:cNvPr id="37" name="Rounded Rectangle 36"/>
          <p:cNvSpPr/>
          <p:nvPr/>
        </p:nvSpPr>
        <p:spPr>
          <a:xfrm>
            <a:off x="9624892"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sz="1499" dirty="0" err="1">
                <a:solidFill>
                  <a:srgbClr val="FFFFFF"/>
                </a:solidFill>
                <a:cs typeface="Helvetica Light"/>
              </a:rPr>
              <a:t>System.ServiceModel</a:t>
            </a:r>
            <a:endParaRPr lang="en-US" sz="1499" dirty="0">
              <a:solidFill>
                <a:srgbClr val="FFFFFF"/>
              </a:solidFill>
              <a:cs typeface="Helvetica Light"/>
            </a:endParaRPr>
          </a:p>
        </p:txBody>
      </p:sp>
      <p:sp>
        <p:nvSpPr>
          <p:cNvPr id="38" name="Rounded Rectangle 37"/>
          <p:cNvSpPr/>
          <p:nvPr/>
        </p:nvSpPr>
        <p:spPr>
          <a:xfrm>
            <a:off x="774248"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System.Net</a:t>
            </a:r>
            <a:endParaRPr lang="en-US" dirty="0">
              <a:solidFill>
                <a:srgbClr val="FFFFFF"/>
              </a:solidFill>
              <a:cs typeface="Helvetica Light"/>
            </a:endParaRPr>
          </a:p>
        </p:txBody>
      </p:sp>
      <p:sp>
        <p:nvSpPr>
          <p:cNvPr id="39" name="Rounded Rectangle 38"/>
          <p:cNvSpPr/>
          <p:nvPr/>
        </p:nvSpPr>
        <p:spPr>
          <a:xfrm>
            <a:off x="2988054"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a:solidFill>
                  <a:srgbClr val="FFFFFF"/>
                </a:solidFill>
                <a:cs typeface="Helvetica Light"/>
              </a:rPr>
              <a:t>System</a:t>
            </a:r>
          </a:p>
        </p:txBody>
      </p:sp>
      <p:sp>
        <p:nvSpPr>
          <p:cNvPr id="40" name="Rounded Rectangle 39"/>
          <p:cNvSpPr/>
          <p:nvPr/>
        </p:nvSpPr>
        <p:spPr>
          <a:xfrm>
            <a:off x="5201860"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System.IO</a:t>
            </a:r>
            <a:endParaRPr lang="en-US" dirty="0">
              <a:solidFill>
                <a:srgbClr val="FFFFFF"/>
              </a:solidFill>
              <a:cs typeface="Helvetica Light"/>
            </a:endParaRPr>
          </a:p>
        </p:txBody>
      </p:sp>
      <p:sp>
        <p:nvSpPr>
          <p:cNvPr id="41" name="Rounded Rectangle 40"/>
          <p:cNvSpPr/>
          <p:nvPr/>
        </p:nvSpPr>
        <p:spPr>
          <a:xfrm>
            <a:off x="7415666"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System.Linq</a:t>
            </a:r>
            <a:endParaRPr lang="en-US" dirty="0">
              <a:solidFill>
                <a:srgbClr val="FFFFFF"/>
              </a:solidFill>
              <a:cs typeface="Helvetica Light"/>
            </a:endParaRPr>
          </a:p>
        </p:txBody>
      </p:sp>
      <p:sp>
        <p:nvSpPr>
          <p:cNvPr id="42" name="Rounded Rectangle 41"/>
          <p:cNvSpPr/>
          <p:nvPr/>
        </p:nvSpPr>
        <p:spPr>
          <a:xfrm>
            <a:off x="9629473"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System.Xml</a:t>
            </a:r>
            <a:endParaRPr lang="en-US" dirty="0">
              <a:solidFill>
                <a:srgbClr val="FFFFFF"/>
              </a:solidFill>
              <a:cs typeface="Helvetica Light"/>
            </a:endParaRPr>
          </a:p>
        </p:txBody>
      </p:sp>
    </p:spTree>
    <p:extLst>
      <p:ext uri="{BB962C8B-B14F-4D97-AF65-F5344CB8AC3E}">
        <p14:creationId xmlns:p14="http://schemas.microsoft.com/office/powerpoint/2010/main" val="153630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Native Performance</a:t>
            </a:r>
          </a:p>
        </p:txBody>
      </p:sp>
      <p:sp>
        <p:nvSpPr>
          <p:cNvPr id="3" name="Text Placeholder 2"/>
          <p:cNvSpPr>
            <a:spLocks noGrp="1"/>
          </p:cNvSpPr>
          <p:nvPr>
            <p:ph type="body" sz="quarter" idx="10"/>
          </p:nvPr>
        </p:nvSpPr>
        <p:spPr>
          <a:xfrm>
            <a:off x="656427" y="4668606"/>
            <a:ext cx="5485621" cy="1431400"/>
          </a:xfrm>
        </p:spPr>
        <p:txBody>
          <a:bodyPr/>
          <a:lstStyle/>
          <a:p>
            <a:pPr lvl="1">
              <a:lnSpc>
                <a:spcPct val="110000"/>
              </a:lnSpc>
              <a:spcBef>
                <a:spcPts val="1224"/>
              </a:spcBef>
            </a:pPr>
            <a:r>
              <a:rPr lang="en-US" sz="2400" dirty="0" err="1">
                <a:solidFill>
                  <a:srgbClr val="7E5DBE"/>
                </a:solidFill>
                <a:cs typeface="Segoe UI" panose="020B0502040204020203" pitchFamily="34" charset="0"/>
              </a:rPr>
              <a:t>Xamarin.iOS</a:t>
            </a:r>
            <a:r>
              <a:rPr lang="en-US" sz="2400" dirty="0">
                <a:solidFill>
                  <a:schemeClr val="tx1"/>
                </a:solidFill>
                <a:latin typeface="+mj-lt"/>
                <a:cs typeface="Segoe UI" panose="020B0502040204020203" pitchFamily="34" charset="0"/>
              </a:rPr>
              <a:t> does full Ahead Of Time (AOT) compilation to produce an ARM binary for Apple’s App Store.</a:t>
            </a:r>
          </a:p>
        </p:txBody>
      </p:sp>
      <p:sp>
        <p:nvSpPr>
          <p:cNvPr id="4" name="Text Placeholder 3"/>
          <p:cNvSpPr>
            <a:spLocks noGrp="1"/>
          </p:cNvSpPr>
          <p:nvPr>
            <p:ph type="body" sz="quarter" idx="11"/>
          </p:nvPr>
        </p:nvSpPr>
        <p:spPr>
          <a:xfrm>
            <a:off x="6370616" y="4668606"/>
            <a:ext cx="5485621" cy="1431400"/>
          </a:xfrm>
        </p:spPr>
        <p:txBody>
          <a:bodyPr/>
          <a:lstStyle/>
          <a:p>
            <a:pPr marL="230143" lvl="1" defTabSz="456923">
              <a:lnSpc>
                <a:spcPct val="110000"/>
              </a:lnSpc>
              <a:defRPr/>
            </a:pPr>
            <a:r>
              <a:rPr lang="en-US" sz="2400" dirty="0" err="1">
                <a:solidFill>
                  <a:srgbClr val="66B11F"/>
                </a:solidFill>
                <a:cs typeface="Segoe UI" panose="020B0502040204020203" pitchFamily="34" charset="0"/>
              </a:rPr>
              <a:t>Xamarin.Android</a:t>
            </a:r>
            <a:r>
              <a:rPr lang="en-US" sz="2400" dirty="0">
                <a:solidFill>
                  <a:schemeClr val="tx1"/>
                </a:solidFill>
                <a:latin typeface="+mj-lt"/>
                <a:cs typeface="Segoe UI" panose="020B0502040204020203" pitchFamily="34" charset="0"/>
              </a:rPr>
              <a:t> takes advantage of Just In Time (JIT) compilation on the Android device.</a:t>
            </a:r>
          </a:p>
        </p:txBody>
      </p:sp>
      <p:grpSp>
        <p:nvGrpSpPr>
          <p:cNvPr id="6" name="Group 5"/>
          <p:cNvGrpSpPr/>
          <p:nvPr/>
        </p:nvGrpSpPr>
        <p:grpSpPr>
          <a:xfrm>
            <a:off x="797691" y="1905225"/>
            <a:ext cx="10815572" cy="2624842"/>
            <a:chOff x="797226" y="1841500"/>
            <a:chExt cx="10869437" cy="2637914"/>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7226" y="1841500"/>
              <a:ext cx="4900434" cy="263791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66229" y="1841500"/>
              <a:ext cx="4900434" cy="2637914"/>
            </a:xfrm>
            <a:prstGeom prst="rect">
              <a:avLst/>
            </a:prstGeom>
          </p:spPr>
        </p:pic>
      </p:grpSp>
    </p:spTree>
    <p:extLst>
      <p:ext uri="{BB962C8B-B14F-4D97-AF65-F5344CB8AC3E}">
        <p14:creationId xmlns:p14="http://schemas.microsoft.com/office/powerpoint/2010/main" val="206481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482" y="486202"/>
            <a:ext cx="11887878" cy="1372993"/>
          </a:xfrm>
        </p:spPr>
        <p:txBody>
          <a:bodyPr/>
          <a:lstStyle/>
          <a:p>
            <a:pPr algn="ctr">
              <a:lnSpc>
                <a:spcPct val="100000"/>
              </a:lnSpc>
            </a:pPr>
            <a:r>
              <a:rPr lang="en-US" sz="3599" dirty="0"/>
              <a:t>Anything you can do in Objective-C, Swift, or Java</a:t>
            </a:r>
            <a:br>
              <a:rPr lang="en-US" sz="3599" dirty="0"/>
            </a:br>
            <a:r>
              <a:rPr lang="en-US" sz="3599" dirty="0"/>
              <a:t>can be done </a:t>
            </a:r>
            <a:r>
              <a:rPr lang="en-US" sz="3599" dirty="0">
                <a:latin typeface="+mn-lt"/>
              </a:rPr>
              <a:t>in C# and Visual Studio with Xamarin</a:t>
            </a:r>
            <a:r>
              <a:rPr lang="en-US" sz="3599" dirty="0"/>
              <a:t>.</a:t>
            </a:r>
          </a:p>
        </p:txBody>
      </p:sp>
      <p:grpSp>
        <p:nvGrpSpPr>
          <p:cNvPr id="7" name="Group 6"/>
          <p:cNvGrpSpPr/>
          <p:nvPr/>
        </p:nvGrpSpPr>
        <p:grpSpPr>
          <a:xfrm>
            <a:off x="2327352" y="2095700"/>
            <a:ext cx="8172952" cy="4537977"/>
            <a:chOff x="2961799" y="2095500"/>
            <a:chExt cx="8174111" cy="4538621"/>
          </a:xfrm>
        </p:grpSpPr>
        <p:pic>
          <p:nvPicPr>
            <p:cNvPr id="9" name="Picture 8" descr="T-shirt Store App.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Tree>
    <p:extLst>
      <p:ext uri="{BB962C8B-B14F-4D97-AF65-F5344CB8AC3E}">
        <p14:creationId xmlns:p14="http://schemas.microsoft.com/office/powerpoint/2010/main" val="2134814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51" y="2925049"/>
            <a:ext cx="7077657" cy="1144426"/>
          </a:xfrm>
        </p:spPr>
        <p:txBody>
          <a:bodyPr/>
          <a:lstStyle/>
          <a:p>
            <a:pPr algn="ctr"/>
            <a:r>
              <a:rPr lang="en-US" sz="5999" dirty="0">
                <a:solidFill>
                  <a:srgbClr val="6FBD23"/>
                </a:solidFill>
              </a:rPr>
              <a:t>✓</a:t>
            </a:r>
            <a:r>
              <a:rPr lang="en-US" sz="5999" dirty="0">
                <a:solidFill>
                  <a:srgbClr val="2DB1DD"/>
                </a:solidFill>
              </a:rPr>
              <a:t>Always Up-to-Date</a:t>
            </a:r>
            <a:endParaRPr lang="en-US" sz="5999" dirty="0"/>
          </a:p>
        </p:txBody>
      </p:sp>
      <p:sp>
        <p:nvSpPr>
          <p:cNvPr id="14" name="Text Placeholder 7"/>
          <p:cNvSpPr>
            <a:spLocks noGrp="1"/>
          </p:cNvSpPr>
          <p:nvPr>
            <p:ph type="body" sz="quarter" idx="10"/>
          </p:nvPr>
        </p:nvSpPr>
        <p:spPr>
          <a:xfrm>
            <a:off x="7970589" y="4069475"/>
            <a:ext cx="2823763" cy="2332946"/>
          </a:xfrm>
        </p:spPr>
        <p:txBody>
          <a:bodyPr/>
          <a:lstStyle/>
          <a:p>
            <a:pPr marL="0" indent="0">
              <a:lnSpc>
                <a:spcPct val="70000"/>
              </a:lnSpc>
              <a:buNone/>
            </a:pPr>
            <a:r>
              <a:rPr lang="en-US" sz="2800" dirty="0">
                <a:latin typeface="+mn-lt"/>
              </a:rPr>
              <a:t>Full support for:</a:t>
            </a:r>
          </a:p>
          <a:p>
            <a:pPr>
              <a:lnSpc>
                <a:spcPct val="70000"/>
              </a:lnSpc>
              <a:buFont typeface="Arial"/>
              <a:buChar char="•"/>
            </a:pPr>
            <a:r>
              <a:rPr lang="en-US" sz="2000" dirty="0">
                <a:latin typeface="+mn-lt"/>
              </a:rPr>
              <a:t>Apple </a:t>
            </a:r>
            <a:r>
              <a:rPr lang="en-US" sz="2000" dirty="0" smtClean="0">
                <a:latin typeface="+mn-lt"/>
              </a:rPr>
              <a:t>Watch</a:t>
            </a:r>
          </a:p>
          <a:p>
            <a:pPr>
              <a:lnSpc>
                <a:spcPct val="70000"/>
              </a:lnSpc>
              <a:buFont typeface="Arial"/>
              <a:buChar char="•"/>
            </a:pPr>
            <a:r>
              <a:rPr lang="en-US" sz="2000" dirty="0" smtClean="0">
                <a:latin typeface="+mn-lt"/>
              </a:rPr>
              <a:t>Apple TV</a:t>
            </a:r>
            <a:endParaRPr lang="en-US" sz="2000" dirty="0">
              <a:latin typeface="+mn-lt"/>
            </a:endParaRPr>
          </a:p>
          <a:p>
            <a:pPr>
              <a:lnSpc>
                <a:spcPct val="70000"/>
              </a:lnSpc>
              <a:buFont typeface="Arial"/>
              <a:buChar char="•"/>
            </a:pPr>
            <a:r>
              <a:rPr lang="en-US" sz="2000" dirty="0">
                <a:latin typeface="+mn-lt"/>
              </a:rPr>
              <a:t>Android Wear</a:t>
            </a:r>
          </a:p>
          <a:p>
            <a:pPr>
              <a:lnSpc>
                <a:spcPct val="70000"/>
              </a:lnSpc>
              <a:buFont typeface="Arial"/>
              <a:buChar char="•"/>
            </a:pPr>
            <a:r>
              <a:rPr lang="en-US" sz="2000" dirty="0">
                <a:latin typeface="+mn-lt"/>
              </a:rPr>
              <a:t>Amazon Fire TV</a:t>
            </a:r>
          </a:p>
          <a:p>
            <a:pPr>
              <a:lnSpc>
                <a:spcPct val="70000"/>
              </a:lnSpc>
              <a:buFont typeface="Arial"/>
              <a:buChar char="•"/>
            </a:pPr>
            <a:r>
              <a:rPr lang="en-US" sz="2000" dirty="0" smtClean="0">
                <a:latin typeface="+mn-lt"/>
              </a:rPr>
              <a:t>and </a:t>
            </a:r>
            <a:r>
              <a:rPr lang="en-US" sz="2000" dirty="0">
                <a:latin typeface="+mn-lt"/>
              </a:rPr>
              <a:t>much more</a:t>
            </a:r>
          </a:p>
        </p:txBody>
      </p:sp>
      <p:sp>
        <p:nvSpPr>
          <p:cNvPr id="7" name="Text Placeholder 7"/>
          <p:cNvSpPr>
            <a:spLocks noGrp="1"/>
          </p:cNvSpPr>
          <p:nvPr>
            <p:ph type="body" sz="quarter" idx="11"/>
          </p:nvPr>
        </p:nvSpPr>
        <p:spPr>
          <a:xfrm>
            <a:off x="7970589" y="1102360"/>
            <a:ext cx="3280897" cy="2756073"/>
          </a:xfrm>
        </p:spPr>
        <p:txBody>
          <a:bodyPr/>
          <a:lstStyle/>
          <a:p>
            <a:pPr marL="0" indent="0">
              <a:lnSpc>
                <a:spcPct val="70000"/>
              </a:lnSpc>
              <a:buNone/>
            </a:pPr>
            <a:r>
              <a:rPr lang="en-US" sz="2800" dirty="0">
                <a:latin typeface="+mn-lt"/>
              </a:rPr>
              <a:t>Same-day support:</a:t>
            </a:r>
          </a:p>
          <a:p>
            <a:pPr>
              <a:lnSpc>
                <a:spcPct val="70000"/>
              </a:lnSpc>
              <a:buFont typeface="Arial"/>
              <a:buChar char="•"/>
            </a:pPr>
            <a:r>
              <a:rPr lang="en-US" sz="2000" dirty="0">
                <a:latin typeface="+mn-lt"/>
              </a:rPr>
              <a:t>iOS 5</a:t>
            </a:r>
          </a:p>
          <a:p>
            <a:pPr>
              <a:lnSpc>
                <a:spcPct val="70000"/>
              </a:lnSpc>
              <a:buFont typeface="Arial"/>
              <a:buChar char="•"/>
            </a:pPr>
            <a:r>
              <a:rPr lang="en-US" sz="2000" dirty="0">
                <a:latin typeface="+mn-lt"/>
              </a:rPr>
              <a:t>iOS 6</a:t>
            </a:r>
          </a:p>
          <a:p>
            <a:pPr>
              <a:lnSpc>
                <a:spcPct val="70000"/>
              </a:lnSpc>
              <a:buFont typeface="Arial"/>
              <a:buChar char="•"/>
            </a:pPr>
            <a:r>
              <a:rPr lang="en-US" sz="2000" dirty="0">
                <a:latin typeface="+mn-lt"/>
              </a:rPr>
              <a:t>iOS 7</a:t>
            </a:r>
          </a:p>
          <a:p>
            <a:pPr>
              <a:lnSpc>
                <a:spcPct val="70000"/>
              </a:lnSpc>
              <a:buFont typeface="Arial"/>
              <a:buChar char="•"/>
            </a:pPr>
            <a:r>
              <a:rPr lang="en-US" sz="2000" dirty="0">
                <a:latin typeface="+mn-lt"/>
              </a:rPr>
              <a:t>iOS 7.1</a:t>
            </a:r>
          </a:p>
          <a:p>
            <a:pPr>
              <a:lnSpc>
                <a:spcPct val="70000"/>
              </a:lnSpc>
              <a:buFont typeface="Arial"/>
              <a:buChar char="•"/>
            </a:pPr>
            <a:r>
              <a:rPr lang="en-US" sz="2000" dirty="0">
                <a:latin typeface="+mn-lt"/>
              </a:rPr>
              <a:t>iOS 8</a:t>
            </a:r>
          </a:p>
          <a:p>
            <a:pPr>
              <a:lnSpc>
                <a:spcPct val="70000"/>
              </a:lnSpc>
              <a:buFont typeface="Arial"/>
              <a:buChar char="•"/>
            </a:pPr>
            <a:r>
              <a:rPr lang="en-US" sz="2000" dirty="0">
                <a:latin typeface="+mn-lt"/>
              </a:rPr>
              <a:t>iOS 9</a:t>
            </a:r>
          </a:p>
        </p:txBody>
      </p:sp>
    </p:spTree>
    <p:extLst>
      <p:ext uri="{BB962C8B-B14F-4D97-AF65-F5344CB8AC3E}">
        <p14:creationId xmlns:p14="http://schemas.microsoft.com/office/powerpoint/2010/main" val="1176323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smtClean="0"/>
              <a:t>Development Environment</a:t>
            </a:r>
            <a:endParaRPr lang="en-US" sz="7200" dirty="0"/>
          </a:p>
        </p:txBody>
      </p:sp>
    </p:spTree>
    <p:extLst>
      <p:ext uri="{BB962C8B-B14F-4D97-AF65-F5344CB8AC3E}">
        <p14:creationId xmlns:p14="http://schemas.microsoft.com/office/powerpoint/2010/main" val="86419001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2" y="2001213"/>
            <a:ext cx="12434711" cy="2495272"/>
          </a:xfrm>
          <a:prstGeom prst="rect">
            <a:avLst/>
          </a:prstGeom>
          <a:noFill/>
        </p:spPr>
        <p:txBody>
          <a:bodyPr wrap="square" rtlCol="0">
            <a:spAutoFit/>
          </a:bodyPr>
          <a:lstStyle/>
          <a:p>
            <a:pPr algn="ctr"/>
            <a:r>
              <a:rPr lang="en-US" sz="7649" dirty="0">
                <a:solidFill>
                  <a:schemeClr val="bg1"/>
                </a:solidFill>
                <a:latin typeface="Segoe UI" charset="0"/>
                <a:ea typeface="Segoe UI" charset="0"/>
                <a:cs typeface="Segoe UI" charset="0"/>
              </a:rPr>
              <a:t>Xamarin is included</a:t>
            </a:r>
          </a:p>
          <a:p>
            <a:pPr algn="ctr"/>
            <a:r>
              <a:rPr lang="en-US" sz="7649" dirty="0">
                <a:solidFill>
                  <a:schemeClr val="bg1"/>
                </a:solidFill>
                <a:latin typeface="Segoe UI" charset="0"/>
                <a:ea typeface="Segoe UI" charset="0"/>
                <a:cs typeface="Segoe UI" charset="0"/>
              </a:rPr>
              <a:t>in Visual Studio</a:t>
            </a:r>
          </a:p>
        </p:txBody>
      </p:sp>
      <p:sp>
        <p:nvSpPr>
          <p:cNvPr id="3" name="Title 2"/>
          <p:cNvSpPr>
            <a:spLocks noGrp="1"/>
          </p:cNvSpPr>
          <p:nvPr>
            <p:ph type="title"/>
          </p:nvPr>
        </p:nvSpPr>
        <p:spPr>
          <a:xfrm>
            <a:off x="275481" y="2125662"/>
            <a:ext cx="11885514" cy="2182284"/>
          </a:xfrm>
        </p:spPr>
        <p:txBody>
          <a:bodyPr/>
          <a:lstStyle/>
          <a:p>
            <a:pPr algn="ctr"/>
            <a:r>
              <a:rPr lang="en-US" dirty="0"/>
              <a:t>Xamarin is included in </a:t>
            </a:r>
            <a:br>
              <a:rPr lang="en-US" dirty="0"/>
            </a:br>
            <a:r>
              <a:rPr lang="en-US" dirty="0"/>
              <a:t>Visual </a:t>
            </a:r>
            <a:r>
              <a:rPr lang="en-US" dirty="0" smtClean="0"/>
              <a:t>Studio!</a:t>
            </a:r>
            <a:endParaRPr lang="en-US" dirty="0"/>
          </a:p>
        </p:txBody>
      </p:sp>
      <p:sp>
        <p:nvSpPr>
          <p:cNvPr id="4" name="TextBox 3"/>
          <p:cNvSpPr txBox="1"/>
          <p:nvPr/>
        </p:nvSpPr>
        <p:spPr>
          <a:xfrm>
            <a:off x="882" y="5966541"/>
            <a:ext cx="12160113" cy="669400"/>
          </a:xfrm>
          <a:prstGeom prst="rect">
            <a:avLst/>
          </a:prstGeom>
          <a:noFill/>
        </p:spPr>
        <p:txBody>
          <a:bodyPr wrap="square" lIns="93260" tIns="74608" rIns="93260" bIns="74608" rtlCol="0">
            <a:spAutoFit/>
          </a:bodyPr>
          <a:lstStyle/>
          <a:p>
            <a:pPr algn="ctr">
              <a:lnSpc>
                <a:spcPct val="90000"/>
              </a:lnSpc>
              <a:spcAft>
                <a:spcPts val="306"/>
              </a:spcAft>
            </a:pPr>
            <a:r>
              <a:rPr lang="en-US" sz="3672" dirty="0">
                <a:gradFill>
                  <a:gsLst>
                    <a:gs pos="2917">
                      <a:schemeClr val="tx1"/>
                    </a:gs>
                    <a:gs pos="30000">
                      <a:schemeClr val="tx1"/>
                    </a:gs>
                  </a:gsLst>
                  <a:lin ang="5400000" scaled="0"/>
                </a:gradFill>
                <a:latin typeface="+mj-lt"/>
              </a:rPr>
              <a:t>Including Community Edition!</a:t>
            </a:r>
          </a:p>
        </p:txBody>
      </p:sp>
    </p:spTree>
    <p:extLst>
      <p:ext uri="{BB962C8B-B14F-4D97-AF65-F5344CB8AC3E}">
        <p14:creationId xmlns:p14="http://schemas.microsoft.com/office/powerpoint/2010/main" val="816069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13948" y="1141001"/>
            <a:ext cx="3617181" cy="505779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185304" y="1109468"/>
            <a:ext cx="3646433" cy="5089322"/>
          </a:xfrm>
          <a:prstGeom prst="rect">
            <a:avLst/>
          </a:prstGeom>
        </p:spPr>
      </p:pic>
      <p:sp>
        <p:nvSpPr>
          <p:cNvPr id="5" name="Text Placeholder 4"/>
          <p:cNvSpPr>
            <a:spLocks noGrp="1"/>
          </p:cNvSpPr>
          <p:nvPr>
            <p:ph type="body" sz="quarter" idx="10"/>
          </p:nvPr>
        </p:nvSpPr>
        <p:spPr>
          <a:xfrm>
            <a:off x="882" y="6346412"/>
            <a:ext cx="12434711" cy="742187"/>
          </a:xfrm>
        </p:spPr>
        <p:txBody>
          <a:bodyPr/>
          <a:lstStyle/>
          <a:p>
            <a:pPr algn="ctr"/>
            <a:r>
              <a:rPr lang="en-US" dirty="0" err="1" smtClean="0"/>
              <a:t>x</a:t>
            </a:r>
            <a:r>
              <a:rPr lang="en-US" dirty="0" err="1" smtClean="0"/>
              <a:t>amarin.com</a:t>
            </a:r>
            <a:r>
              <a:rPr lang="en-US" dirty="0" smtClean="0"/>
              <a:t>/download</a:t>
            </a:r>
            <a:endParaRPr lang="en-US" dirty="0"/>
          </a:p>
        </p:txBody>
      </p:sp>
      <p:sp>
        <p:nvSpPr>
          <p:cNvPr id="2" name="Title 1"/>
          <p:cNvSpPr>
            <a:spLocks noGrp="1"/>
          </p:cNvSpPr>
          <p:nvPr>
            <p:ph type="title"/>
          </p:nvPr>
        </p:nvSpPr>
        <p:spPr/>
        <p:txBody>
          <a:bodyPr/>
          <a:lstStyle/>
          <a:p>
            <a:r>
              <a:rPr lang="en-US" dirty="0"/>
              <a:t>Visual Studio Integration</a:t>
            </a:r>
          </a:p>
        </p:txBody>
      </p:sp>
      <p:sp>
        <p:nvSpPr>
          <p:cNvPr id="6" name="Frame 5"/>
          <p:cNvSpPr/>
          <p:nvPr/>
        </p:nvSpPr>
        <p:spPr>
          <a:xfrm>
            <a:off x="2538295" y="3746583"/>
            <a:ext cx="3018053" cy="444238"/>
          </a:xfrm>
          <a:prstGeom prst="fram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6119">
              <a:solidFill>
                <a:schemeClr val="tx1"/>
              </a:solidFill>
            </a:endParaRPr>
          </a:p>
        </p:txBody>
      </p:sp>
      <p:sp>
        <p:nvSpPr>
          <p:cNvPr id="8" name="Frame 7"/>
          <p:cNvSpPr/>
          <p:nvPr/>
        </p:nvSpPr>
        <p:spPr>
          <a:xfrm>
            <a:off x="6539083" y="2725002"/>
            <a:ext cx="2938874" cy="482346"/>
          </a:xfrm>
          <a:prstGeom prst="fram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6119">
              <a:solidFill>
                <a:schemeClr val="tx1"/>
              </a:solidFill>
            </a:endParaRPr>
          </a:p>
        </p:txBody>
      </p:sp>
    </p:spTree>
    <p:extLst>
      <p:ext uri="{BB962C8B-B14F-4D97-AF65-F5344CB8AC3E}">
        <p14:creationId xmlns:p14="http://schemas.microsoft.com/office/powerpoint/2010/main" val="199648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Designer</a:t>
            </a:r>
          </a:p>
        </p:txBody>
      </p:sp>
      <p:sp>
        <p:nvSpPr>
          <p:cNvPr id="3" name="TextBox 2"/>
          <p:cNvSpPr txBox="1"/>
          <p:nvPr/>
        </p:nvSpPr>
        <p:spPr>
          <a:xfrm>
            <a:off x="358623" y="1385942"/>
            <a:ext cx="4226240" cy="4320426"/>
          </a:xfrm>
          <a:prstGeom prst="rect">
            <a:avLst/>
          </a:prstGeom>
          <a:noFill/>
        </p:spPr>
        <p:txBody>
          <a:bodyPr wrap="square" rtlCol="0">
            <a:spAutoFit/>
          </a:bodyPr>
          <a:lstStyle/>
          <a:p>
            <a:endParaRPr lang="en-US" sz="2448" dirty="0">
              <a:cs typeface="Helvetica" panose="020B0604020202020204" pitchFamily="34" charset="0"/>
            </a:endParaRPr>
          </a:p>
          <a:p>
            <a:pPr marL="291436" indent="-291436">
              <a:buFont typeface="Arial" panose="020B0604020202020204" pitchFamily="34" charset="0"/>
              <a:buChar char="•"/>
            </a:pPr>
            <a:r>
              <a:rPr lang="en-US" sz="2448" dirty="0">
                <a:cs typeface="Helvetica" panose="020B0604020202020204" pitchFamily="34" charset="0"/>
              </a:rPr>
              <a:t>Create UI with drag &amp; drop simplicity</a:t>
            </a:r>
          </a:p>
          <a:p>
            <a:pPr marL="291436" indent="-291436">
              <a:buFont typeface="Arial" panose="020B0604020202020204" pitchFamily="34" charset="0"/>
              <a:buChar char="•"/>
            </a:pPr>
            <a:endParaRPr lang="en-US" sz="2448" dirty="0">
              <a:cs typeface="Helvetica" panose="020B0604020202020204" pitchFamily="34" charset="0"/>
            </a:endParaRPr>
          </a:p>
          <a:p>
            <a:pPr marL="291436" indent="-291436">
              <a:buFont typeface="Arial" panose="020B0604020202020204" pitchFamily="34" charset="0"/>
              <a:buChar char="•"/>
            </a:pPr>
            <a:r>
              <a:rPr lang="en-US" sz="2448" dirty="0">
                <a:cs typeface="Helvetica" panose="020B0604020202020204" pitchFamily="34" charset="0"/>
              </a:rPr>
              <a:t>Target multiple screen sizes, resolutions and  Android versions</a:t>
            </a:r>
          </a:p>
          <a:p>
            <a:pPr marL="291436" indent="-291436">
              <a:buFont typeface="Arial" panose="020B0604020202020204" pitchFamily="34" charset="0"/>
              <a:buChar char="•"/>
            </a:pPr>
            <a:endParaRPr lang="en-US" sz="2448" dirty="0">
              <a:cs typeface="Helvetica" panose="020B0604020202020204" pitchFamily="34" charset="0"/>
            </a:endParaRPr>
          </a:p>
          <a:p>
            <a:pPr marL="291436" indent="-291436">
              <a:buFont typeface="Arial" panose="020B0604020202020204" pitchFamily="34" charset="0"/>
              <a:buChar char="•"/>
            </a:pPr>
            <a:r>
              <a:rPr lang="en-US" sz="2448" dirty="0">
                <a:cs typeface="Helvetica" panose="020B0604020202020204" pitchFamily="34" charset="0"/>
              </a:rPr>
              <a:t>Layouts saved in standard Android XML files</a:t>
            </a:r>
          </a:p>
          <a:p>
            <a:pPr marL="291436" indent="-291436">
              <a:buFont typeface="Arial" panose="020B0604020202020204" pitchFamily="34" charset="0"/>
              <a:buChar char="•"/>
            </a:pPr>
            <a:endParaRPr lang="en-US" sz="2448" dirty="0">
              <a:cs typeface="Helvetica" panose="020B0604020202020204" pitchFamily="34" charset="0"/>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48090" y="1525905"/>
            <a:ext cx="7115269" cy="420889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40804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Hyper-V Emulators for PC</a:t>
            </a:r>
          </a:p>
        </p:txBody>
      </p:sp>
      <p:sp>
        <p:nvSpPr>
          <p:cNvPr id="3" name="TextBox 2"/>
          <p:cNvSpPr txBox="1"/>
          <p:nvPr/>
        </p:nvSpPr>
        <p:spPr>
          <a:xfrm>
            <a:off x="622619" y="1668462"/>
            <a:ext cx="5595620" cy="3295988"/>
          </a:xfrm>
          <a:prstGeom prst="rect">
            <a:avLst/>
          </a:prstGeom>
          <a:noFill/>
        </p:spPr>
        <p:txBody>
          <a:bodyPr wrap="square" rtlCol="0">
            <a:spAutoFit/>
          </a:bodyPr>
          <a:lstStyle/>
          <a:p>
            <a:pPr marL="349724" indent="-349724">
              <a:buFont typeface="Arial" charset="0"/>
              <a:buChar char="•"/>
            </a:pPr>
            <a:r>
              <a:rPr lang="en-US" sz="4080" dirty="0">
                <a:solidFill>
                  <a:srgbClr val="404040"/>
                </a:solidFill>
                <a:latin typeface="+mj-lt"/>
                <a:ea typeface="Segoe UI" charset="0"/>
                <a:cs typeface="Segoe UI" charset="0"/>
              </a:rPr>
              <a:t>Multi-Touch Enabled</a:t>
            </a:r>
          </a:p>
          <a:p>
            <a:pPr marL="349724" indent="-349724">
              <a:buFont typeface="Arial" charset="0"/>
              <a:buChar char="•"/>
            </a:pPr>
            <a:r>
              <a:rPr lang="en-US" sz="4080" dirty="0">
                <a:solidFill>
                  <a:srgbClr val="404040"/>
                </a:solidFill>
                <a:latin typeface="+mj-lt"/>
                <a:ea typeface="Segoe UI" charset="0"/>
                <a:cs typeface="Segoe UI" charset="0"/>
              </a:rPr>
              <a:t>Super Fast</a:t>
            </a:r>
          </a:p>
          <a:p>
            <a:pPr marL="349724" indent="-349724">
              <a:buFont typeface="Arial" charset="0"/>
              <a:buChar char="•"/>
            </a:pPr>
            <a:r>
              <a:rPr lang="en-US" sz="4080" dirty="0">
                <a:solidFill>
                  <a:srgbClr val="404040"/>
                </a:solidFill>
                <a:latin typeface="+mj-lt"/>
                <a:ea typeface="Segoe UI" charset="0"/>
                <a:cs typeface="Segoe UI" charset="0"/>
              </a:rPr>
              <a:t>Rotate, screenshots, location changes, and more!</a:t>
            </a:r>
          </a:p>
        </p:txBody>
      </p:sp>
      <p:sp>
        <p:nvSpPr>
          <p:cNvPr id="7" name="Rectangle 6"/>
          <p:cNvSpPr/>
          <p:nvPr/>
        </p:nvSpPr>
        <p:spPr>
          <a:xfrm>
            <a:off x="622620" y="6467054"/>
            <a:ext cx="2913287" cy="382308"/>
          </a:xfrm>
          <a:prstGeom prst="rect">
            <a:avLst/>
          </a:prstGeom>
        </p:spPr>
        <p:txBody>
          <a:bodyPr wrap="none">
            <a:spAutoFit/>
          </a:bodyPr>
          <a:lstStyle/>
          <a:p>
            <a:r>
              <a:rPr lang="en-US" sz="1836" dirty="0"/>
              <a:t>http://bit.ly/hyperv-android</a:t>
            </a:r>
          </a:p>
        </p:txBody>
      </p:sp>
      <p:pic>
        <p:nvPicPr>
          <p:cNvPr id="1026" name="Picture 2" descr="https://msdnshared.blob.core.windows.net/media/MSDNBlogsFS/prod.evol.blogs.msdn.com/CommunityServer.Blogs.Components.WeblogFiles/00/00/00/45/92/4572.multitouch.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23475" y="1307172"/>
            <a:ext cx="3197405" cy="54888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sdnshared.blob.core.windows.net/media/MSDNBlogsFS/prod.evol.blogs.msdn.com/CommunityServer.Blogs.Components.WeblogFiles/00/00/00/45/92/2728.configmgr.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178548" y="1212849"/>
            <a:ext cx="5799273" cy="5799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30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274638" y="1212850"/>
            <a:ext cx="11887200" cy="5478423"/>
          </a:xfrm>
        </p:spPr>
        <p:txBody>
          <a:bodyPr/>
          <a:lstStyle/>
          <a:p>
            <a:pPr marL="571500" indent="-571500">
              <a:buFont typeface="Arial" charset="0"/>
              <a:buChar char="•"/>
            </a:pPr>
            <a:r>
              <a:rPr lang="en-US" dirty="0" smtClean="0"/>
              <a:t>9AM-9:45AM: Introduction to Xamarin</a:t>
            </a:r>
          </a:p>
          <a:p>
            <a:pPr marL="571500" indent="-571500">
              <a:buFont typeface="Arial" charset="0"/>
              <a:buChar char="•"/>
            </a:pPr>
            <a:r>
              <a:rPr lang="en-US" dirty="0" smtClean="0"/>
              <a:t>10AM-10:45AM: Introduction to Xamarin.Forms</a:t>
            </a:r>
          </a:p>
          <a:p>
            <a:pPr marL="571500" indent="-571500">
              <a:buFont typeface="Arial" charset="0"/>
              <a:buChar char="•"/>
            </a:pPr>
            <a:r>
              <a:rPr lang="en-US" dirty="0" smtClean="0"/>
              <a:t>11AM-11:45AM: Your First Mobile App</a:t>
            </a:r>
          </a:p>
          <a:p>
            <a:pPr marL="571500" indent="-571500">
              <a:buFont typeface="Arial" charset="0"/>
              <a:buChar char="•"/>
            </a:pPr>
            <a:r>
              <a:rPr lang="en-US" dirty="0" smtClean="0"/>
              <a:t>12PM-1PM: Lunch</a:t>
            </a:r>
          </a:p>
          <a:p>
            <a:pPr marL="571500" indent="-571500">
              <a:buFont typeface="Arial" charset="0"/>
              <a:buChar char="•"/>
            </a:pPr>
            <a:r>
              <a:rPr lang="en-US" dirty="0" smtClean="0"/>
              <a:t>1PM-1:45PM: Your First Mobile App, Part 2</a:t>
            </a:r>
          </a:p>
          <a:p>
            <a:pPr marL="571500" indent="-571500">
              <a:buFont typeface="Arial" charset="0"/>
              <a:buChar char="•"/>
            </a:pPr>
            <a:r>
              <a:rPr lang="en-US" dirty="0" smtClean="0"/>
              <a:t>2PM-2:45PM: Azure Mobile Apps</a:t>
            </a:r>
          </a:p>
          <a:p>
            <a:pPr marL="571500" indent="-571500">
              <a:buFont typeface="Arial" charset="0"/>
              <a:buChar char="•"/>
            </a:pPr>
            <a:r>
              <a:rPr lang="en-US" dirty="0" smtClean="0"/>
              <a:t>3PM-3:45PM: Azure Storage &amp; </a:t>
            </a:r>
            <a:r>
              <a:rPr lang="en-US" dirty="0" err="1" smtClean="0"/>
              <a:t>Serverless</a:t>
            </a:r>
            <a:r>
              <a:rPr lang="en-US" dirty="0" smtClean="0"/>
              <a:t> Computing</a:t>
            </a:r>
          </a:p>
          <a:p>
            <a:pPr marL="571500" indent="-571500">
              <a:buFont typeface="Arial" charset="0"/>
              <a:buChar char="•"/>
            </a:pPr>
            <a:r>
              <a:rPr lang="en-US" dirty="0" smtClean="0"/>
              <a:t>4:00PM-4:45PM: DevOps with VSTS</a:t>
            </a:r>
            <a:endParaRPr lang="en-US" dirty="0"/>
          </a:p>
        </p:txBody>
      </p:sp>
    </p:spTree>
    <p:extLst>
      <p:ext uri="{BB962C8B-B14F-4D97-AF65-F5344CB8AC3E}">
        <p14:creationId xmlns:p14="http://schemas.microsoft.com/office/powerpoint/2010/main" val="104965860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Designer for iOS</a:t>
            </a:r>
          </a:p>
        </p:txBody>
      </p:sp>
      <p:sp>
        <p:nvSpPr>
          <p:cNvPr id="3" name="TextBox 2"/>
          <p:cNvSpPr txBox="1"/>
          <p:nvPr/>
        </p:nvSpPr>
        <p:spPr>
          <a:xfrm>
            <a:off x="7499761" y="1212849"/>
            <a:ext cx="4663597" cy="4704630"/>
          </a:xfrm>
          <a:prstGeom prst="rect">
            <a:avLst/>
          </a:prstGeom>
          <a:noFill/>
        </p:spPr>
        <p:txBody>
          <a:bodyPr wrap="square" rtlCol="0">
            <a:spAutoFit/>
          </a:bodyPr>
          <a:lstStyle/>
          <a:p>
            <a:endParaRPr lang="en-US" sz="2448" dirty="0">
              <a:cs typeface="Helvetica" panose="020B0604020202020204" pitchFamily="34" charset="0"/>
            </a:endParaRPr>
          </a:p>
          <a:p>
            <a:pPr marL="291436" indent="-291436">
              <a:buFont typeface="Arial" panose="020B0604020202020204" pitchFamily="34" charset="0"/>
              <a:buChar char="•"/>
            </a:pPr>
            <a:r>
              <a:rPr lang="en-US" sz="2448" dirty="0">
                <a:cs typeface="Helvetica" panose="020B0604020202020204" pitchFamily="34" charset="0"/>
              </a:rPr>
              <a:t>Follows familiar Visual Studio designer idioms</a:t>
            </a:r>
          </a:p>
          <a:p>
            <a:pPr marL="291436" indent="-291436">
              <a:buFont typeface="Arial" panose="020B0604020202020204" pitchFamily="34" charset="0"/>
              <a:buChar char="•"/>
            </a:pPr>
            <a:endParaRPr lang="en-US" sz="2448" dirty="0">
              <a:cs typeface="Helvetica" panose="020B0604020202020204" pitchFamily="34" charset="0"/>
            </a:endParaRPr>
          </a:p>
          <a:p>
            <a:pPr marL="291436" indent="-291436">
              <a:buFont typeface="Arial" panose="020B0604020202020204" pitchFamily="34" charset="0"/>
              <a:buChar char="•"/>
            </a:pPr>
            <a:r>
              <a:rPr lang="en-US" sz="2448" dirty="0">
                <a:cs typeface="Helvetica" panose="020B0604020202020204" pitchFamily="34" charset="0"/>
              </a:rPr>
              <a:t>Supports all </a:t>
            </a:r>
            <a:r>
              <a:rPr lang="en-US" sz="2448" dirty="0" err="1">
                <a:cs typeface="Helvetica" panose="020B0604020202020204" pitchFamily="34" charset="0"/>
              </a:rPr>
              <a:t>UIKit</a:t>
            </a:r>
            <a:r>
              <a:rPr lang="en-US" sz="2448" dirty="0">
                <a:cs typeface="Helvetica" panose="020B0604020202020204" pitchFamily="34" charset="0"/>
              </a:rPr>
              <a:t> elements</a:t>
            </a:r>
          </a:p>
          <a:p>
            <a:pPr marL="291436" indent="-291436">
              <a:buFont typeface="Arial" panose="020B0604020202020204" pitchFamily="34" charset="0"/>
              <a:buChar char="•"/>
            </a:pPr>
            <a:endParaRPr lang="en-US" sz="2448" dirty="0">
              <a:cs typeface="Helvetica" panose="020B0604020202020204" pitchFamily="34" charset="0"/>
            </a:endParaRPr>
          </a:p>
          <a:p>
            <a:pPr marL="291436" indent="-291436">
              <a:buFont typeface="Arial" panose="020B0604020202020204" pitchFamily="34" charset="0"/>
              <a:buChar char="•"/>
            </a:pPr>
            <a:r>
              <a:rPr lang="en-US" sz="2448" dirty="0">
                <a:cs typeface="Helvetica" panose="020B0604020202020204" pitchFamily="34" charset="0"/>
              </a:rPr>
              <a:t>Edit custom and 3</a:t>
            </a:r>
            <a:r>
              <a:rPr lang="en-US" sz="2448" baseline="30000" dirty="0">
                <a:cs typeface="Helvetica" panose="020B0604020202020204" pitchFamily="34" charset="0"/>
              </a:rPr>
              <a:t>rd</a:t>
            </a:r>
            <a:r>
              <a:rPr lang="en-US" sz="2448" dirty="0">
                <a:cs typeface="Helvetica" panose="020B0604020202020204" pitchFamily="34" charset="0"/>
              </a:rPr>
              <a:t> party components</a:t>
            </a:r>
          </a:p>
          <a:p>
            <a:pPr marL="291436" indent="-291436">
              <a:buFont typeface="Arial" panose="020B0604020202020204" pitchFamily="34" charset="0"/>
              <a:buChar char="•"/>
            </a:pPr>
            <a:endParaRPr lang="en-US" sz="2448" dirty="0">
              <a:cs typeface="Helvetica" panose="020B0604020202020204" pitchFamily="34" charset="0"/>
            </a:endParaRPr>
          </a:p>
          <a:p>
            <a:pPr marL="291436" indent="-291436">
              <a:buFont typeface="Arial" panose="020B0604020202020204" pitchFamily="34" charset="0"/>
              <a:buChar char="•"/>
            </a:pPr>
            <a:r>
              <a:rPr lang="en-US" sz="2448" dirty="0">
                <a:cs typeface="Helvetica" panose="020B0604020202020204" pitchFamily="34" charset="0"/>
              </a:rPr>
              <a:t>Live preview of changes to properties</a:t>
            </a:r>
          </a:p>
          <a:p>
            <a:pPr marL="291436" indent="-291436">
              <a:buFont typeface="Arial" panose="020B0604020202020204" pitchFamily="34" charset="0"/>
              <a:buChar char="•"/>
            </a:pPr>
            <a:endParaRPr lang="en-US" sz="2448" dirty="0">
              <a:cs typeface="Helvetica" panose="020B0604020202020204" pitchFamily="34" charset="0"/>
            </a:endParaRPr>
          </a:p>
        </p:txBody>
      </p:sp>
      <p:pic>
        <p:nvPicPr>
          <p:cNvPr id="4" name="Picture 3" descr="xamarin designer for ios visual studio.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34133" y="1421627"/>
            <a:ext cx="10714176" cy="5535658"/>
          </a:xfrm>
          <a:prstGeom prst="rect">
            <a:avLst/>
          </a:prstGeom>
        </p:spPr>
      </p:pic>
      <p:pic>
        <p:nvPicPr>
          <p:cNvPr id="5" name="Xamarin Designer for iOS Visual Studi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76718" y="2042334"/>
            <a:ext cx="6494565" cy="4059104"/>
          </a:xfrm>
          <a:prstGeom prst="rect">
            <a:avLst/>
          </a:prstGeom>
        </p:spPr>
      </p:pic>
    </p:spTree>
    <p:extLst>
      <p:ext uri="{BB962C8B-B14F-4D97-AF65-F5344CB8AC3E}">
        <p14:creationId xmlns:p14="http://schemas.microsoft.com/office/powerpoint/2010/main" val="1191694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5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0">
                <p:cTn id="12" fill="remove" display="0">
                  <p:stCondLst>
                    <p:cond delay="indefinite"/>
                  </p:stCondLst>
                </p:cTn>
                <p:tgtEl>
                  <p:spTgt spid="5"/>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iOS Simulator Remoting</a:t>
            </a:r>
          </a:p>
        </p:txBody>
      </p:sp>
      <p:sp>
        <p:nvSpPr>
          <p:cNvPr id="3" name="TextBox 2"/>
          <p:cNvSpPr txBox="1"/>
          <p:nvPr/>
        </p:nvSpPr>
        <p:spPr>
          <a:xfrm>
            <a:off x="622619" y="1668462"/>
            <a:ext cx="5595620" cy="3936351"/>
          </a:xfrm>
          <a:prstGeom prst="rect">
            <a:avLst/>
          </a:prstGeom>
          <a:noFill/>
        </p:spPr>
        <p:txBody>
          <a:bodyPr wrap="square" rtlCol="0">
            <a:spAutoFit/>
          </a:bodyPr>
          <a:lstStyle/>
          <a:p>
            <a:pPr marL="349724" indent="-349724">
              <a:buFont typeface="Arial" charset="0"/>
              <a:buChar char="•"/>
            </a:pPr>
            <a:r>
              <a:rPr lang="en-US" sz="4080" dirty="0">
                <a:solidFill>
                  <a:srgbClr val="404040"/>
                </a:solidFill>
                <a:latin typeface="+mj-lt"/>
                <a:ea typeface="Segoe UI" charset="0"/>
                <a:cs typeface="Segoe UI" charset="0"/>
              </a:rPr>
              <a:t>Multi-Touch Enabled</a:t>
            </a:r>
          </a:p>
          <a:p>
            <a:pPr marL="349724" indent="-349724">
              <a:buFont typeface="Arial" charset="0"/>
              <a:buChar char="•"/>
            </a:pPr>
            <a:r>
              <a:rPr lang="en-US" sz="4080" dirty="0">
                <a:solidFill>
                  <a:srgbClr val="404040"/>
                </a:solidFill>
                <a:latin typeface="+mj-lt"/>
                <a:ea typeface="Segoe UI" charset="0"/>
                <a:cs typeface="Segoe UI" charset="0"/>
              </a:rPr>
              <a:t>Pressure Sensitive</a:t>
            </a:r>
          </a:p>
          <a:p>
            <a:pPr marL="349724" indent="-349724">
              <a:buFont typeface="Arial" charset="0"/>
              <a:buChar char="•"/>
            </a:pPr>
            <a:r>
              <a:rPr lang="en-US" sz="4080" dirty="0">
                <a:solidFill>
                  <a:srgbClr val="404040"/>
                </a:solidFill>
                <a:latin typeface="+mj-lt"/>
                <a:ea typeface="Segoe UI" charset="0"/>
                <a:cs typeface="Segoe UI" charset="0"/>
              </a:rPr>
              <a:t>Super Fast</a:t>
            </a:r>
          </a:p>
          <a:p>
            <a:pPr marL="349724" indent="-349724">
              <a:buFont typeface="Arial" charset="0"/>
              <a:buChar char="•"/>
            </a:pPr>
            <a:r>
              <a:rPr lang="en-US" sz="4080" dirty="0">
                <a:solidFill>
                  <a:srgbClr val="404040"/>
                </a:solidFill>
                <a:latin typeface="+mj-lt"/>
                <a:ea typeface="Segoe UI" charset="0"/>
                <a:cs typeface="Segoe UI" charset="0"/>
              </a:rPr>
              <a:t>Rotate, screenshots, location changes</a:t>
            </a:r>
          </a:p>
          <a:p>
            <a:pPr marL="349724" indent="-349724">
              <a:buFont typeface="Arial" charset="0"/>
              <a:buChar char="•"/>
            </a:pPr>
            <a:r>
              <a:rPr lang="en-US" sz="4080" dirty="0">
                <a:solidFill>
                  <a:srgbClr val="404040"/>
                </a:solidFill>
                <a:latin typeface="+mj-lt"/>
                <a:ea typeface="Segoe UI" charset="0"/>
                <a:cs typeface="Segoe UI" charset="0"/>
              </a:rPr>
              <a:t>Never leave VS</a:t>
            </a:r>
          </a:p>
        </p:txBody>
      </p:sp>
      <p:pic>
        <p:nvPicPr>
          <p:cNvPr id="5" name="Picture 4"/>
          <p:cNvPicPr>
            <a:picLocks noChangeAspect="1"/>
          </p:cNvPicPr>
          <p:nvPr/>
        </p:nvPicPr>
        <p:blipFill>
          <a:blip r:embed="rId3"/>
          <a:stretch>
            <a:fillRect/>
          </a:stretch>
        </p:blipFill>
        <p:spPr>
          <a:xfrm>
            <a:off x="3136760" y="1100834"/>
            <a:ext cx="12434711" cy="6273312"/>
          </a:xfrm>
          <a:prstGeom prst="rect">
            <a:avLst/>
          </a:prstGeom>
        </p:spPr>
      </p:pic>
      <p:sp>
        <p:nvSpPr>
          <p:cNvPr id="6" name="Text Placeholder 3"/>
          <p:cNvSpPr txBox="1">
            <a:spLocks/>
          </p:cNvSpPr>
          <p:nvPr/>
        </p:nvSpPr>
        <p:spPr>
          <a:xfrm>
            <a:off x="275484" y="6383735"/>
            <a:ext cx="11885514" cy="313928"/>
          </a:xfrm>
          <a:prstGeom prst="rect">
            <a:avLst/>
          </a:prstGeom>
        </p:spPr>
        <p:txBody>
          <a:bodyPr/>
          <a:lstStyle>
            <a:lvl1pPr marL="672324" marR="0" indent="-672324" algn="l" defTabSz="1828827" rtl="0" eaLnBrk="1" fontAlgn="auto" latinLnBrk="0" hangingPunct="1">
              <a:lnSpc>
                <a:spcPct val="90000"/>
              </a:lnSpc>
              <a:spcBef>
                <a:spcPct val="20000"/>
              </a:spcBef>
              <a:spcAft>
                <a:spcPts val="0"/>
              </a:spcAft>
              <a:buClrTx/>
              <a:buSzPct val="90000"/>
              <a:buFont typeface="Arial" pitchFamily="34" charset="0"/>
              <a:buChar char="•"/>
              <a:tabLst/>
              <a:defRPr sz="7843" kern="1200" spc="0" baseline="0">
                <a:gradFill>
                  <a:gsLst>
                    <a:gs pos="1250">
                      <a:schemeClr val="tx1"/>
                    </a:gs>
                    <a:gs pos="100000">
                      <a:schemeClr val="tx1"/>
                    </a:gs>
                  </a:gsLst>
                  <a:lin ang="5400000" scaled="0"/>
                </a:gradFill>
                <a:latin typeface="+mj-lt"/>
                <a:ea typeface="+mn-ea"/>
                <a:cs typeface="+mn-cs"/>
              </a:defRPr>
            </a:lvl1pPr>
            <a:lvl2pPr marL="1145441" marR="0" indent="-473117" algn="l" defTabSz="1828827" rtl="0" eaLnBrk="1" fontAlgn="auto" latinLnBrk="0" hangingPunct="1">
              <a:lnSpc>
                <a:spcPct val="90000"/>
              </a:lnSpc>
              <a:spcBef>
                <a:spcPct val="20000"/>
              </a:spcBef>
              <a:spcAft>
                <a:spcPts val="0"/>
              </a:spcAft>
              <a:buClrTx/>
              <a:buSzPct val="90000"/>
              <a:buFont typeface="Arial" pitchFamily="34" charset="0"/>
              <a:buChar char="•"/>
              <a:tabLst/>
              <a:defRPr sz="4706" kern="1200" spc="0" baseline="0">
                <a:gradFill>
                  <a:gsLst>
                    <a:gs pos="1250">
                      <a:schemeClr val="tx1"/>
                    </a:gs>
                    <a:gs pos="100000">
                      <a:schemeClr val="tx1"/>
                    </a:gs>
                  </a:gsLst>
                  <a:lin ang="5400000" scaled="0"/>
                </a:gradFill>
                <a:latin typeface="+mn-lt"/>
                <a:ea typeface="+mn-ea"/>
                <a:cs typeface="+mn-cs"/>
              </a:defRPr>
            </a:lvl2pPr>
            <a:lvl3pPr marL="1568756"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n-lt"/>
                <a:ea typeface="+mn-ea"/>
                <a:cs typeface="+mn-cs"/>
              </a:defRPr>
            </a:lvl3pPr>
            <a:lvl4pPr marL="2016972"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n-lt"/>
                <a:ea typeface="+mn-ea"/>
                <a:cs typeface="+mn-cs"/>
              </a:defRPr>
            </a:lvl4pPr>
            <a:lvl5pPr marL="2465188"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n-lt"/>
                <a:ea typeface="+mn-ea"/>
                <a:cs typeface="+mn-cs"/>
              </a:defRPr>
            </a:lvl5pPr>
            <a:lvl6pPr marL="5029274"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6pPr>
            <a:lvl7pPr marL="5943690"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7pPr>
            <a:lvl8pPr marL="6858103"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8pPr>
            <a:lvl9pPr marL="7772519"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9pPr>
          </a:lstStyle>
          <a:p>
            <a:pPr marL="0" indent="0">
              <a:buNone/>
            </a:pPr>
            <a:r>
              <a:rPr lang="en-US" sz="1632" dirty="0"/>
              <a:t>*available as a preview</a:t>
            </a:r>
          </a:p>
        </p:txBody>
      </p:sp>
    </p:spTree>
    <p:extLst>
      <p:ext uri="{BB962C8B-B14F-4D97-AF65-F5344CB8AC3E}">
        <p14:creationId xmlns:p14="http://schemas.microsoft.com/office/powerpoint/2010/main" val="136932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Xamarin Studio – Mac</a:t>
            </a:r>
          </a:p>
        </p:txBody>
      </p:sp>
      <p:pic>
        <p:nvPicPr>
          <p:cNvPr id="10" name="Pictur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30631" y="1930329"/>
            <a:ext cx="3693942" cy="3693942"/>
          </a:xfrm>
          <a:prstGeom prst="rect">
            <a:avLst/>
          </a:prstGeom>
        </p:spPr>
      </p:pic>
      <p:pic>
        <p:nvPicPr>
          <p:cNvPr id="11" name="Picture 10"/>
          <p:cNvPicPr>
            <a:picLocks noChangeAspect="1"/>
          </p:cNvPicPr>
          <p:nvPr/>
        </p:nvPicPr>
        <p:blipFill>
          <a:blip r:embed="rId4"/>
          <a:stretch>
            <a:fillRect/>
          </a:stretch>
        </p:blipFill>
        <p:spPr>
          <a:xfrm>
            <a:off x="4724572" y="295274"/>
            <a:ext cx="11374132" cy="6881350"/>
          </a:xfrm>
          <a:prstGeom prst="rect">
            <a:avLst/>
          </a:prstGeom>
        </p:spPr>
      </p:pic>
    </p:spTree>
    <p:extLst>
      <p:ext uri="{BB962C8B-B14F-4D97-AF65-F5344CB8AC3E}">
        <p14:creationId xmlns:p14="http://schemas.microsoft.com/office/powerpoint/2010/main" val="1766697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Source – </a:t>
            </a:r>
            <a:r>
              <a:rPr lang="en-US" dirty="0" err="1"/>
              <a:t>open.xamarin.com</a:t>
            </a:r>
            <a:endParaRPr lang="en-US" dirty="0"/>
          </a:p>
        </p:txBody>
      </p:sp>
      <p:pic>
        <p:nvPicPr>
          <p:cNvPr id="3" name="Picture 2"/>
          <p:cNvPicPr>
            <a:picLocks noChangeAspect="1"/>
          </p:cNvPicPr>
          <p:nvPr/>
        </p:nvPicPr>
        <p:blipFill>
          <a:blip r:embed="rId3"/>
          <a:stretch>
            <a:fillRect/>
          </a:stretch>
        </p:blipFill>
        <p:spPr>
          <a:xfrm>
            <a:off x="882" y="1217047"/>
            <a:ext cx="12434711" cy="6339682"/>
          </a:xfrm>
          <a:prstGeom prst="rect">
            <a:avLst/>
          </a:prstGeom>
        </p:spPr>
      </p:pic>
    </p:spTree>
    <p:extLst>
      <p:ext uri="{BB962C8B-B14F-4D97-AF65-F5344CB8AC3E}">
        <p14:creationId xmlns:p14="http://schemas.microsoft.com/office/powerpoint/2010/main" val="2043629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smtClean="0"/>
              <a:t>Sharing Code</a:t>
            </a:r>
            <a:endParaRPr lang="en-US" sz="7200" dirty="0"/>
          </a:p>
        </p:txBody>
      </p:sp>
    </p:spTree>
    <p:extLst>
      <p:ext uri="{BB962C8B-B14F-4D97-AF65-F5344CB8AC3E}">
        <p14:creationId xmlns:p14="http://schemas.microsoft.com/office/powerpoint/2010/main" val="107861413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p:cNvSpPr txBox="1">
            <a:spLocks/>
          </p:cNvSpPr>
          <p:nvPr/>
        </p:nvSpPr>
        <p:spPr>
          <a:xfrm>
            <a:off x="6827751" y="2506802"/>
            <a:ext cx="4571351" cy="251424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99" dirty="0">
                <a:latin typeface="+mn-lt"/>
              </a:rPr>
              <a:t>1 Assembly</a:t>
            </a:r>
          </a:p>
          <a:p>
            <a:pPr marL="0" indent="0">
              <a:buNone/>
            </a:pPr>
            <a:r>
              <a:rPr lang="en-US" sz="3999" dirty="0">
                <a:latin typeface="+mn-lt"/>
              </a:rPr>
              <a:t>Multiple Platforms</a:t>
            </a:r>
          </a:p>
          <a:p>
            <a:pPr marL="0" indent="0">
              <a:buNone/>
            </a:pPr>
            <a:endParaRPr lang="en-US" sz="2200" dirty="0">
              <a:latin typeface="+mn-lt"/>
            </a:endParaRPr>
          </a:p>
          <a:p>
            <a:pPr marL="0" indent="0">
              <a:buNone/>
            </a:pPr>
            <a:r>
              <a:rPr lang="en-US" sz="2400" dirty="0">
                <a:latin typeface="+mn-lt"/>
              </a:rPr>
              <a:t>Including:</a:t>
            </a:r>
          </a:p>
          <a:p>
            <a:pPr marL="0" indent="0">
              <a:buNone/>
            </a:pPr>
            <a:r>
              <a:rPr lang="en-US" sz="2400" dirty="0" err="1">
                <a:solidFill>
                  <a:srgbClr val="6A44B0"/>
                </a:solidFill>
              </a:rPr>
              <a:t>Xamarin.iOS</a:t>
            </a:r>
            <a:r>
              <a:rPr lang="en-US" sz="2400" dirty="0"/>
              <a:t> and </a:t>
            </a:r>
            <a:r>
              <a:rPr lang="en-US" sz="2400" dirty="0" err="1">
                <a:solidFill>
                  <a:srgbClr val="56A618"/>
                </a:solidFill>
              </a:rPr>
              <a:t>Xamarin.Android</a:t>
            </a:r>
            <a:endParaRPr lang="en-US" sz="2400" dirty="0">
              <a:solidFill>
                <a:srgbClr val="56A618"/>
              </a:solidFill>
            </a:endParaRPr>
          </a:p>
        </p:txBody>
      </p:sp>
      <p:sp>
        <p:nvSpPr>
          <p:cNvPr id="4" name="Title 3"/>
          <p:cNvSpPr>
            <a:spLocks noGrp="1"/>
          </p:cNvSpPr>
          <p:nvPr>
            <p:ph type="title"/>
          </p:nvPr>
        </p:nvSpPr>
        <p:spPr/>
        <p:txBody>
          <a:bodyPr/>
          <a:lstStyle/>
          <a:p>
            <a:r>
              <a:rPr lang="en-US" dirty="0"/>
              <a:t>Portable Class Libraries</a:t>
            </a:r>
          </a:p>
        </p:txBody>
      </p:sp>
      <p:pic>
        <p:nvPicPr>
          <p:cNvPr id="8" name="Picture 7"/>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65940" y="1744910"/>
            <a:ext cx="5198180" cy="4342784"/>
          </a:xfrm>
          <a:prstGeom prst="rect">
            <a:avLst/>
          </a:prstGeom>
          <a:noFill/>
          <a:ln>
            <a:no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6125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931266" y="1365465"/>
            <a:ext cx="10573945" cy="5179365"/>
            <a:chOff x="960437" y="1365162"/>
            <a:chExt cx="10575445" cy="5180100"/>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60437" y="1365162"/>
              <a:ext cx="6683035" cy="4417321"/>
            </a:xfrm>
            <a:prstGeom prst="rect">
              <a:avLst/>
            </a:prstGeom>
            <a:ln>
              <a:noFill/>
            </a:ln>
            <a:effectLst>
              <a:outerShdw blurRad="50800" dist="38100" dir="5400000" algn="t" rotWithShape="0">
                <a:prstClr val="black">
                  <a:alpha val="40000"/>
                </a:prstClr>
              </a:outerShdw>
            </a:effectLst>
          </p:spPr>
        </p:pic>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313237" y="1873162"/>
              <a:ext cx="7222645" cy="4672100"/>
            </a:xfrm>
            <a:prstGeom prst="rect">
              <a:avLst/>
            </a:prstGeom>
            <a:ln>
              <a:noFill/>
            </a:ln>
            <a:effectLst>
              <a:outerShdw blurRad="50800" dist="38100" dir="5400000" algn="t" rotWithShape="0">
                <a:prstClr val="black">
                  <a:alpha val="40000"/>
                </a:prstClr>
              </a:outerShdw>
            </a:effectLst>
          </p:spPr>
        </p:pic>
      </p:grpSp>
      <p:sp>
        <p:nvSpPr>
          <p:cNvPr id="5" name="Title 4"/>
          <p:cNvSpPr>
            <a:spLocks noGrp="1"/>
          </p:cNvSpPr>
          <p:nvPr>
            <p:ph type="title"/>
          </p:nvPr>
        </p:nvSpPr>
        <p:spPr/>
        <p:txBody>
          <a:bodyPr/>
          <a:lstStyle/>
          <a:p>
            <a:r>
              <a:rPr lang="en-US" dirty="0" err="1"/>
              <a:t>NuGet</a:t>
            </a:r>
            <a:endParaRPr lang="en-US" dirty="0"/>
          </a:p>
        </p:txBody>
      </p:sp>
    </p:spTree>
    <p:extLst>
      <p:ext uri="{BB962C8B-B14F-4D97-AF65-F5344CB8AC3E}">
        <p14:creationId xmlns:p14="http://schemas.microsoft.com/office/powerpoint/2010/main" val="2130547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47120" y="1135398"/>
            <a:ext cx="10542237" cy="5128016"/>
            <a:chOff x="347308" y="959172"/>
            <a:chExt cx="11619752" cy="5652145"/>
          </a:xfrm>
        </p:grpSpPr>
        <p:pic>
          <p:nvPicPr>
            <p:cNvPr id="3" name="Picture 2"/>
            <p:cNvPicPr>
              <a:picLocks noChangeAspect="1"/>
            </p:cNvPicPr>
            <p:nvPr/>
          </p:nvPicPr>
          <p:blipFill>
            <a:blip r:embed="rId3"/>
            <a:stretch>
              <a:fillRect/>
            </a:stretch>
          </p:blipFill>
          <p:spPr>
            <a:xfrm>
              <a:off x="4815644" y="959172"/>
              <a:ext cx="7151416" cy="5082225"/>
            </a:xfrm>
            <a:prstGeom prst="rect">
              <a:avLst/>
            </a:prstGeom>
            <a:ln>
              <a:noFill/>
            </a:ln>
            <a:effectLst>
              <a:outerShdw blurRad="50800" dist="38100" dir="5400000" algn="t" rotWithShape="0">
                <a:prstClr val="black">
                  <a:alpha val="40000"/>
                </a:prstClr>
              </a:outerShdw>
            </a:effectLst>
          </p:spPr>
        </p:pic>
        <p:pic>
          <p:nvPicPr>
            <p:cNvPr id="5" name="Picture 4"/>
            <p:cNvPicPr>
              <a:picLocks noChangeAspect="1"/>
            </p:cNvPicPr>
            <p:nvPr/>
          </p:nvPicPr>
          <p:blipFill>
            <a:blip r:embed="rId4"/>
            <a:stretch>
              <a:fillRect/>
            </a:stretch>
          </p:blipFill>
          <p:spPr>
            <a:xfrm>
              <a:off x="347308" y="2278062"/>
              <a:ext cx="7119937" cy="4333255"/>
            </a:xfrm>
            <a:prstGeom prst="rect">
              <a:avLst/>
            </a:prstGeom>
            <a:ln>
              <a:noFill/>
            </a:ln>
            <a:effectLst>
              <a:outerShdw blurRad="50800" dist="38100" dir="5400000" algn="t" rotWithShape="0">
                <a:prstClr val="black">
                  <a:alpha val="40000"/>
                </a:prstClr>
              </a:outerShdw>
            </a:effectLst>
          </p:spPr>
        </p:pic>
      </p:grpSp>
      <p:sp>
        <p:nvSpPr>
          <p:cNvPr id="4" name="Title 3"/>
          <p:cNvSpPr>
            <a:spLocks noGrp="1"/>
          </p:cNvSpPr>
          <p:nvPr>
            <p:ph type="title"/>
          </p:nvPr>
        </p:nvSpPr>
        <p:spPr/>
        <p:txBody>
          <a:bodyPr/>
          <a:lstStyle/>
          <a:p>
            <a:r>
              <a:rPr lang="en-US" dirty="0"/>
              <a:t>Shared Projects</a:t>
            </a:r>
          </a:p>
        </p:txBody>
      </p:sp>
    </p:spTree>
    <p:extLst>
      <p:ext uri="{BB962C8B-B14F-4D97-AF65-F5344CB8AC3E}">
        <p14:creationId xmlns:p14="http://schemas.microsoft.com/office/powerpoint/2010/main" val="971922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1" y="2734577"/>
            <a:ext cx="3657079" cy="1525371"/>
          </a:xfrm>
        </p:spPr>
        <p:txBody>
          <a:bodyPr/>
          <a:lstStyle/>
          <a:p>
            <a:r>
              <a:rPr lang="en-US"/>
              <a:t>Code Sharing</a:t>
            </a:r>
            <a:br>
              <a:rPr lang="en-US"/>
            </a:br>
            <a:r>
              <a:rPr lang="en-US"/>
              <a:t>Stats</a:t>
            </a:r>
            <a:endParaRPr lang="en-US" dirty="0"/>
          </a:p>
        </p:txBody>
      </p:sp>
      <p:sp>
        <p:nvSpPr>
          <p:cNvPr id="91" name="TextBox 90"/>
          <p:cNvSpPr txBox="1"/>
          <p:nvPr/>
        </p:nvSpPr>
        <p:spPr>
          <a:xfrm>
            <a:off x="1507206" y="4284206"/>
            <a:ext cx="1219027" cy="345163"/>
          </a:xfrm>
          <a:prstGeom prst="rect">
            <a:avLst/>
          </a:prstGeom>
          <a:noFill/>
          <a:ln>
            <a:noFill/>
          </a:ln>
        </p:spPr>
        <p:txBody>
          <a:bodyPr wrap="square" rtlCol="0">
            <a:spAutoFit/>
          </a:bodyPr>
          <a:lstStyle/>
          <a:p>
            <a:pPr algn="r" defTabSz="621627"/>
            <a:r>
              <a:rPr lang="en-US" sz="1599"/>
              <a:t>Mac</a:t>
            </a:r>
            <a:endParaRPr lang="en-US" sz="1599" dirty="0"/>
          </a:p>
        </p:txBody>
      </p:sp>
      <p:sp>
        <p:nvSpPr>
          <p:cNvPr id="92" name="TextBox 91"/>
          <p:cNvSpPr txBox="1"/>
          <p:nvPr/>
        </p:nvSpPr>
        <p:spPr>
          <a:xfrm>
            <a:off x="1532602" y="3008209"/>
            <a:ext cx="1219027" cy="345163"/>
          </a:xfrm>
          <a:prstGeom prst="rect">
            <a:avLst/>
          </a:prstGeom>
          <a:noFill/>
          <a:ln>
            <a:noFill/>
          </a:ln>
        </p:spPr>
        <p:txBody>
          <a:bodyPr wrap="square" rtlCol="0">
            <a:spAutoFit/>
          </a:bodyPr>
          <a:lstStyle/>
          <a:p>
            <a:pPr algn="r" defTabSz="621627"/>
            <a:r>
              <a:rPr lang="en-US" sz="1599"/>
              <a:t>iOS</a:t>
            </a:r>
            <a:endParaRPr lang="en-US" sz="1599" dirty="0"/>
          </a:p>
        </p:txBody>
      </p:sp>
      <p:sp>
        <p:nvSpPr>
          <p:cNvPr id="93" name="TextBox 92"/>
          <p:cNvSpPr txBox="1"/>
          <p:nvPr/>
        </p:nvSpPr>
        <p:spPr>
          <a:xfrm>
            <a:off x="1532602" y="1732212"/>
            <a:ext cx="1219027" cy="345163"/>
          </a:xfrm>
          <a:prstGeom prst="rect">
            <a:avLst/>
          </a:prstGeom>
          <a:noFill/>
          <a:ln>
            <a:noFill/>
          </a:ln>
        </p:spPr>
        <p:txBody>
          <a:bodyPr wrap="square" rtlCol="0">
            <a:spAutoFit/>
          </a:bodyPr>
          <a:lstStyle/>
          <a:p>
            <a:pPr algn="r" defTabSz="621627"/>
            <a:r>
              <a:rPr lang="en-US" sz="1599" dirty="0"/>
              <a:t>Android</a:t>
            </a:r>
          </a:p>
        </p:txBody>
      </p:sp>
      <p:sp>
        <p:nvSpPr>
          <p:cNvPr id="95" name="TextBox 94"/>
          <p:cNvSpPr txBox="1"/>
          <p:nvPr/>
        </p:nvSpPr>
        <p:spPr>
          <a:xfrm>
            <a:off x="694521" y="5592465"/>
            <a:ext cx="1955523" cy="345163"/>
          </a:xfrm>
          <a:prstGeom prst="rect">
            <a:avLst/>
          </a:prstGeom>
          <a:noFill/>
          <a:ln>
            <a:noFill/>
          </a:ln>
        </p:spPr>
        <p:txBody>
          <a:bodyPr wrap="square" rtlCol="0">
            <a:spAutoFit/>
          </a:bodyPr>
          <a:lstStyle/>
          <a:p>
            <a:pPr algn="r" defTabSz="621627"/>
            <a:r>
              <a:rPr lang="en-US" sz="1599"/>
              <a:t>Windows Phone</a:t>
            </a:r>
            <a:endParaRPr lang="en-US" sz="1599" dirty="0"/>
          </a:p>
        </p:txBody>
      </p:sp>
      <p:grpSp>
        <p:nvGrpSpPr>
          <p:cNvPr id="4" name="Group 3"/>
          <p:cNvGrpSpPr/>
          <p:nvPr/>
        </p:nvGrpSpPr>
        <p:grpSpPr>
          <a:xfrm>
            <a:off x="2675441" y="525885"/>
            <a:ext cx="4952298" cy="5942757"/>
            <a:chOff x="2560636" y="525462"/>
            <a:chExt cx="4953001" cy="5943600"/>
          </a:xfrm>
        </p:grpSpPr>
        <p:grpSp>
          <p:nvGrpSpPr>
            <p:cNvPr id="96" name="Group 95"/>
            <p:cNvGrpSpPr/>
            <p:nvPr/>
          </p:nvGrpSpPr>
          <p:grpSpPr>
            <a:xfrm>
              <a:off x="2560636" y="525462"/>
              <a:ext cx="4953001" cy="5943600"/>
              <a:chOff x="2560637" y="525462"/>
              <a:chExt cx="4953001" cy="5943600"/>
            </a:xfrm>
          </p:grpSpPr>
          <p:sp>
            <p:nvSpPr>
              <p:cNvPr id="35" name="TextBox 34"/>
              <p:cNvSpPr txBox="1"/>
              <p:nvPr/>
            </p:nvSpPr>
            <p:spPr>
              <a:xfrm>
                <a:off x="3170236" y="537918"/>
                <a:ext cx="838201" cy="376738"/>
              </a:xfrm>
              <a:prstGeom prst="rect">
                <a:avLst/>
              </a:prstGeom>
              <a:noFill/>
              <a:ln>
                <a:noFill/>
              </a:ln>
            </p:spPr>
            <p:txBody>
              <a:bodyPr wrap="square" rtlCol="0">
                <a:spAutoFit/>
              </a:bodyPr>
              <a:lstStyle/>
              <a:p>
                <a:pPr algn="ctr" defTabSz="621627"/>
                <a:r>
                  <a:rPr lang="en-US" dirty="0" err="1">
                    <a:solidFill>
                      <a:schemeClr val="tx1">
                        <a:lumMod val="60000"/>
                        <a:lumOff val="40000"/>
                      </a:schemeClr>
                    </a:solidFill>
                  </a:rPr>
                  <a:t>Calca</a:t>
                </a:r>
                <a:endParaRPr lang="en-US" dirty="0">
                  <a:solidFill>
                    <a:schemeClr val="tx1">
                      <a:lumMod val="60000"/>
                      <a:lumOff val="40000"/>
                    </a:schemeClr>
                  </a:solidFill>
                </a:endParaRPr>
              </a:p>
            </p:txBody>
          </p:sp>
          <p:sp>
            <p:nvSpPr>
              <p:cNvPr id="36" name="TextBox 35"/>
              <p:cNvSpPr txBox="1"/>
              <p:nvPr/>
            </p:nvSpPr>
            <p:spPr>
              <a:xfrm>
                <a:off x="4541837" y="537918"/>
                <a:ext cx="981074" cy="376738"/>
              </a:xfrm>
              <a:prstGeom prst="rect">
                <a:avLst/>
              </a:prstGeom>
              <a:noFill/>
              <a:ln>
                <a:noFill/>
              </a:ln>
            </p:spPr>
            <p:txBody>
              <a:bodyPr wrap="square" rtlCol="0">
                <a:spAutoFit/>
              </a:bodyPr>
              <a:lstStyle/>
              <a:p>
                <a:pPr algn="ctr" defTabSz="621627"/>
                <a:r>
                  <a:rPr lang="en-US" dirty="0" err="1">
                    <a:solidFill>
                      <a:schemeClr val="tx1">
                        <a:lumMod val="60000"/>
                        <a:lumOff val="40000"/>
                      </a:schemeClr>
                    </a:solidFill>
                  </a:rPr>
                  <a:t>iCircuit</a:t>
                </a:r>
                <a:endParaRPr lang="en-US" dirty="0">
                  <a:solidFill>
                    <a:schemeClr val="tx1">
                      <a:lumMod val="60000"/>
                      <a:lumOff val="40000"/>
                    </a:schemeClr>
                  </a:solidFill>
                </a:endParaRPr>
              </a:p>
            </p:txBody>
          </p:sp>
          <p:sp>
            <p:nvSpPr>
              <p:cNvPr id="37" name="TextBox 36"/>
              <p:cNvSpPr txBox="1"/>
              <p:nvPr/>
            </p:nvSpPr>
            <p:spPr>
              <a:xfrm>
                <a:off x="5722936" y="525462"/>
                <a:ext cx="1524001" cy="376738"/>
              </a:xfrm>
              <a:prstGeom prst="rect">
                <a:avLst/>
              </a:prstGeom>
              <a:noFill/>
              <a:ln>
                <a:noFill/>
              </a:ln>
            </p:spPr>
            <p:txBody>
              <a:bodyPr wrap="square" rtlCol="0">
                <a:spAutoFit/>
              </a:bodyPr>
              <a:lstStyle/>
              <a:p>
                <a:pPr algn="ctr" defTabSz="621627"/>
                <a:r>
                  <a:rPr lang="en-US" dirty="0">
                    <a:solidFill>
                      <a:schemeClr val="tx1">
                        <a:lumMod val="60000"/>
                        <a:lumOff val="40000"/>
                      </a:schemeClr>
                    </a:solidFill>
                  </a:rPr>
                  <a:t>Touch Draw</a:t>
                </a:r>
              </a:p>
            </p:txBody>
          </p:sp>
          <p:graphicFrame>
            <p:nvGraphicFramePr>
              <p:cNvPr id="53" name="Chart 52"/>
              <p:cNvGraphicFramePr/>
              <p:nvPr>
                <p:extLst/>
              </p:nvPr>
            </p:nvGraphicFramePr>
            <p:xfrm>
              <a:off x="4008438" y="1135062"/>
              <a:ext cx="2057400" cy="1447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8" name="Chart 57"/>
              <p:cNvGraphicFramePr/>
              <p:nvPr>
                <p:extLst/>
              </p:nvPr>
            </p:nvGraphicFramePr>
            <p:xfrm>
              <a:off x="5456238" y="1135062"/>
              <a:ext cx="2057400" cy="1447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2" name="Chart 61"/>
              <p:cNvGraphicFramePr/>
              <p:nvPr>
                <p:extLst/>
              </p:nvPr>
            </p:nvGraphicFramePr>
            <p:xfrm>
              <a:off x="2560637" y="2430462"/>
              <a:ext cx="2057400" cy="14478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4" name="Chart 63"/>
              <p:cNvGraphicFramePr/>
              <p:nvPr>
                <p:extLst/>
              </p:nvPr>
            </p:nvGraphicFramePr>
            <p:xfrm>
              <a:off x="4008437" y="2430462"/>
              <a:ext cx="2057400" cy="1447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6" name="Chart 65"/>
              <p:cNvGraphicFramePr/>
              <p:nvPr>
                <p:extLst/>
              </p:nvPr>
            </p:nvGraphicFramePr>
            <p:xfrm>
              <a:off x="5456237" y="2430462"/>
              <a:ext cx="2057400" cy="1447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68" name="Chart 67"/>
              <p:cNvGraphicFramePr/>
              <p:nvPr>
                <p:extLst/>
              </p:nvPr>
            </p:nvGraphicFramePr>
            <p:xfrm>
              <a:off x="2560637" y="3725862"/>
              <a:ext cx="2057400" cy="1447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3" name="Chart 72"/>
              <p:cNvGraphicFramePr/>
              <p:nvPr>
                <p:extLst/>
              </p:nvPr>
            </p:nvGraphicFramePr>
            <p:xfrm>
              <a:off x="4008437" y="3725862"/>
              <a:ext cx="2057400" cy="1447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75" name="Chart 74"/>
              <p:cNvGraphicFramePr/>
              <p:nvPr>
                <p:extLst/>
              </p:nvPr>
            </p:nvGraphicFramePr>
            <p:xfrm>
              <a:off x="5456237" y="3725862"/>
              <a:ext cx="2057400" cy="1447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77" name="Chart 76"/>
              <p:cNvGraphicFramePr/>
              <p:nvPr>
                <p:extLst/>
              </p:nvPr>
            </p:nvGraphicFramePr>
            <p:xfrm>
              <a:off x="4008437" y="5021262"/>
              <a:ext cx="2057400" cy="1447800"/>
            </p:xfrm>
            <a:graphic>
              <a:graphicData uri="http://schemas.openxmlformats.org/drawingml/2006/chart">
                <c:chart xmlns:c="http://schemas.openxmlformats.org/drawingml/2006/chart" xmlns:r="http://schemas.openxmlformats.org/officeDocument/2006/relationships" r:id="rId11"/>
              </a:graphicData>
            </a:graphic>
          </p:graphicFrame>
        </p:grpSp>
        <p:grpSp>
          <p:nvGrpSpPr>
            <p:cNvPr id="104" name="Group 103"/>
            <p:cNvGrpSpPr/>
            <p:nvPr/>
          </p:nvGrpSpPr>
          <p:grpSpPr>
            <a:xfrm>
              <a:off x="3398836" y="1516062"/>
              <a:ext cx="457200" cy="457200"/>
              <a:chOff x="3246437" y="1516062"/>
              <a:chExt cx="457200" cy="457200"/>
            </a:xfrm>
          </p:grpSpPr>
          <p:cxnSp>
            <p:nvCxnSpPr>
              <p:cNvPr id="98" name="Straight Connector 97"/>
              <p:cNvCxnSpPr/>
              <p:nvPr/>
            </p:nvCxnSpPr>
            <p:spPr>
              <a:xfrm>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3398836" y="5554662"/>
              <a:ext cx="457200" cy="457200"/>
              <a:chOff x="3246437" y="1516062"/>
              <a:chExt cx="457200" cy="457200"/>
            </a:xfrm>
          </p:grpSpPr>
          <p:cxnSp>
            <p:nvCxnSpPr>
              <p:cNvPr id="107" name="Straight Connector 106"/>
              <p:cNvCxnSpPr/>
              <p:nvPr/>
            </p:nvCxnSpPr>
            <p:spPr>
              <a:xfrm>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H="1">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9" name="Group 108"/>
            <p:cNvGrpSpPr/>
            <p:nvPr/>
          </p:nvGrpSpPr>
          <p:grpSpPr>
            <a:xfrm>
              <a:off x="6218236" y="5554662"/>
              <a:ext cx="457200" cy="457200"/>
              <a:chOff x="3246437" y="1516062"/>
              <a:chExt cx="457200" cy="457200"/>
            </a:xfrm>
          </p:grpSpPr>
          <p:cxnSp>
            <p:nvCxnSpPr>
              <p:cNvPr id="110" name="Straight Connector 109"/>
              <p:cNvCxnSpPr/>
              <p:nvPr/>
            </p:nvCxnSpPr>
            <p:spPr>
              <a:xfrm>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6" name="Straight Connector 5"/>
          <p:cNvCxnSpPr/>
          <p:nvPr/>
        </p:nvCxnSpPr>
        <p:spPr>
          <a:xfrm>
            <a:off x="1075467" y="5097235"/>
            <a:ext cx="5942757"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075467" y="3802018"/>
            <a:ext cx="5942757"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075467" y="2506802"/>
            <a:ext cx="5942757"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3023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Let’s build an app!</a:t>
            </a:r>
            <a:endParaRPr lang="en-US" dirty="0"/>
          </a:p>
        </p:txBody>
      </p:sp>
    </p:spTree>
    <p:extLst>
      <p:ext uri="{BB962C8B-B14F-4D97-AF65-F5344CB8AC3E}">
        <p14:creationId xmlns:p14="http://schemas.microsoft.com/office/powerpoint/2010/main" val="20079349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93B00"/>
        </a:solidFill>
        <a:effectLst/>
      </p:bgPr>
    </p:bg>
    <p:spTree>
      <p:nvGrpSpPr>
        <p:cNvPr id="1" name=""/>
        <p:cNvGrpSpPr/>
        <p:nvPr/>
      </p:nvGrpSpPr>
      <p:grpSpPr>
        <a:xfrm>
          <a:off x="0" y="0"/>
          <a:ext cx="0" cy="0"/>
          <a:chOff x="0" y="0"/>
          <a:chExt cx="0" cy="0"/>
        </a:xfrm>
      </p:grpSpPr>
      <p:sp>
        <p:nvSpPr>
          <p:cNvPr id="312" name="Shape 312"/>
          <p:cNvSpPr>
            <a:spLocks noGrp="1"/>
          </p:cNvSpPr>
          <p:nvPr>
            <p:ph type="title" idx="4294967295"/>
          </p:nvPr>
        </p:nvSpPr>
        <p:spPr>
          <a:xfrm>
            <a:off x="544900" y="296296"/>
            <a:ext cx="11890693" cy="918031"/>
          </a:xfrm>
          <a:prstGeom prst="rect">
            <a:avLst/>
          </a:prstGeom>
        </p:spPr>
        <p:txBody>
          <a:bodyPr/>
          <a:lstStyle>
            <a:lvl1pPr defTabSz="830140">
              <a:defRPr sz="4272" spc="-90"/>
            </a:lvl1pPr>
          </a:lstStyle>
          <a:p>
            <a:r>
              <a:rPr sz="4800" dirty="0">
                <a:solidFill>
                  <a:schemeClr val="bg1"/>
                </a:solidFill>
              </a:rPr>
              <a:t>Who is this guy?</a:t>
            </a:r>
          </a:p>
        </p:txBody>
      </p:sp>
      <p:sp>
        <p:nvSpPr>
          <p:cNvPr id="315" name="Shape 315"/>
          <p:cNvSpPr/>
          <p:nvPr/>
        </p:nvSpPr>
        <p:spPr>
          <a:xfrm>
            <a:off x="3441682" y="1205370"/>
            <a:ext cx="7833317" cy="2386622"/>
          </a:xfrm>
          <a:prstGeom prst="rect">
            <a:avLst/>
          </a:prstGeom>
          <a:ln w="12700">
            <a:miter lim="400000"/>
          </a:ln>
          <a:extLst>
            <a:ext uri="{C572A759-6A51-4108-AA02-DFA0A04FC94B}">
              <ma14:wrappingTextBoxFlag xmlns:ma14="http://schemas.microsoft.com/office/mac/drawingml/2011/main" val="1"/>
            </a:ext>
          </a:extLst>
        </p:spPr>
        <p:txBody>
          <a:bodyPr tIns="91449" bIns="91449">
            <a:normAutofit/>
          </a:bodyPr>
          <a:lstStyle/>
          <a:p>
            <a:pPr defTabSz="876877">
              <a:lnSpc>
                <a:spcPct val="90000"/>
              </a:lnSpc>
              <a:spcBef>
                <a:spcPts val="901"/>
              </a:spcBef>
              <a:defRPr sz="2632">
                <a:solidFill>
                  <a:srgbClr val="FFFFFF"/>
                </a:solidFill>
                <a:latin typeface="+mj-lt"/>
                <a:ea typeface="+mj-ea"/>
                <a:cs typeface="+mj-cs"/>
                <a:sym typeface="Segoe UI Light"/>
              </a:defRPr>
            </a:pPr>
            <a:r>
              <a:rPr lang="en-US" sz="3500" dirty="0" smtClean="0"/>
              <a:t>Pierce Boggan</a:t>
            </a:r>
          </a:p>
          <a:p>
            <a:pPr defTabSz="876877">
              <a:lnSpc>
                <a:spcPct val="90000"/>
              </a:lnSpc>
              <a:spcBef>
                <a:spcPts val="901"/>
              </a:spcBef>
              <a:defRPr sz="2632">
                <a:solidFill>
                  <a:srgbClr val="FFFFFF"/>
                </a:solidFill>
                <a:latin typeface="+mj-lt"/>
                <a:ea typeface="+mj-ea"/>
                <a:cs typeface="+mj-cs"/>
                <a:sym typeface="Segoe UI Light"/>
              </a:defRPr>
            </a:pPr>
            <a:r>
              <a:rPr lang="en-US" sz="3200" dirty="0" smtClean="0"/>
              <a:t>Program Manager, Microsoft</a:t>
            </a:r>
            <a:endParaRPr sz="3200" dirty="0" smtClean="0"/>
          </a:p>
          <a:p>
            <a:pPr defTabSz="876877">
              <a:lnSpc>
                <a:spcPct val="90000"/>
              </a:lnSpc>
              <a:spcBef>
                <a:spcPts val="901"/>
              </a:spcBef>
              <a:defRPr sz="2632">
                <a:solidFill>
                  <a:srgbClr val="FFFFFF"/>
                </a:solidFill>
                <a:latin typeface="+mj-lt"/>
                <a:ea typeface="+mj-ea"/>
                <a:cs typeface="+mj-cs"/>
                <a:sym typeface="Segoe UI Light"/>
              </a:defRPr>
            </a:pPr>
            <a:r>
              <a:rPr lang="en-US" sz="3200" dirty="0" smtClean="0"/>
              <a:t>Twitter/GitHub: @</a:t>
            </a:r>
            <a:r>
              <a:rPr lang="en-US" sz="3200" dirty="0" err="1" smtClean="0"/>
              <a:t>pierceboggan</a:t>
            </a:r>
            <a:endParaRPr sz="3200" dirty="0"/>
          </a:p>
        </p:txBody>
      </p:sp>
      <p:pic>
        <p:nvPicPr>
          <p:cNvPr id="2" name="Picture 1"/>
          <p:cNvPicPr>
            <a:picLocks noChangeAspect="1"/>
          </p:cNvPicPr>
          <p:nvPr/>
        </p:nvPicPr>
        <p:blipFill>
          <a:blip r:embed="rId3"/>
          <a:stretch>
            <a:fillRect/>
          </a:stretch>
        </p:blipFill>
        <p:spPr>
          <a:xfrm>
            <a:off x="476292" y="1205370"/>
            <a:ext cx="2764651" cy="2764651"/>
          </a:xfrm>
          <a:prstGeom prst="ellipse">
            <a:avLst/>
          </a:prstGeom>
        </p:spPr>
      </p:pic>
      <p:pic>
        <p:nvPicPr>
          <p:cNvPr id="5" name="Picture 4"/>
          <p:cNvPicPr>
            <a:picLocks noChangeAspect="1"/>
          </p:cNvPicPr>
          <p:nvPr/>
        </p:nvPicPr>
        <p:blipFill>
          <a:blip r:embed="rId4"/>
          <a:stretch>
            <a:fillRect/>
          </a:stretch>
        </p:blipFill>
        <p:spPr>
          <a:xfrm>
            <a:off x="3441682" y="4847820"/>
            <a:ext cx="1476622" cy="1476622"/>
          </a:xfrm>
          <a:prstGeom prst="rect">
            <a:avLst/>
          </a:prstGeom>
        </p:spPr>
      </p:pic>
      <p:pic>
        <p:nvPicPr>
          <p:cNvPr id="6" name="Picture 5"/>
          <p:cNvPicPr>
            <a:picLocks noChangeAspect="1"/>
          </p:cNvPicPr>
          <p:nvPr/>
        </p:nvPicPr>
        <p:blipFill>
          <a:blip r:embed="rId5"/>
          <a:stretch>
            <a:fillRect/>
          </a:stretch>
        </p:blipFill>
        <p:spPr>
          <a:xfrm>
            <a:off x="6072875" y="4785609"/>
            <a:ext cx="1561592" cy="1561592"/>
          </a:xfrm>
          <a:prstGeom prst="roundRect">
            <a:avLst/>
          </a:prstGeom>
        </p:spPr>
      </p:pic>
      <p:pic>
        <p:nvPicPr>
          <p:cNvPr id="9" name="Picture 8"/>
          <p:cNvPicPr>
            <a:picLocks noChangeAspect="1"/>
          </p:cNvPicPr>
          <p:nvPr/>
        </p:nvPicPr>
        <p:blipFill>
          <a:blip r:embed="rId6">
            <a:duotone>
              <a:schemeClr val="accent4">
                <a:shade val="45000"/>
                <a:satMod val="135000"/>
              </a:schemeClr>
              <a:prstClr val="white"/>
            </a:duotone>
          </a:blip>
          <a:stretch>
            <a:fillRect/>
          </a:stretch>
        </p:blipFill>
        <p:spPr>
          <a:xfrm>
            <a:off x="8789039" y="4808369"/>
            <a:ext cx="1516073" cy="1516073"/>
          </a:xfrm>
          <a:prstGeom prst="roundRect">
            <a:avLst/>
          </a:prstGeom>
          <a:solidFill>
            <a:srgbClr val="FFFEFF"/>
          </a:solidFill>
        </p:spPr>
      </p:pic>
    </p:spTree>
    <p:extLst>
      <p:ext uri="{BB962C8B-B14F-4D97-AF65-F5344CB8AC3E}">
        <p14:creationId xmlns:p14="http://schemas.microsoft.com/office/powerpoint/2010/main" val="27781384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timing>
    <p:tnLst>
      <p:par>
        <p:cTn id="1" dur="indefinite" restart="never" fill="hold"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smtClean="0"/>
              <a:t>Simplifying Development</a:t>
            </a:r>
            <a:endParaRPr lang="en-US" sz="7200" dirty="0"/>
          </a:p>
        </p:txBody>
      </p:sp>
    </p:spTree>
    <p:extLst>
      <p:ext uri="{BB962C8B-B14F-4D97-AF65-F5344CB8AC3E}">
        <p14:creationId xmlns:p14="http://schemas.microsoft.com/office/powerpoint/2010/main" val="183308561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51708" y="1062343"/>
            <a:ext cx="3877140" cy="1583541"/>
          </a:xfrm>
        </p:spPr>
        <p:txBody>
          <a:bodyPr/>
          <a:lstStyle/>
          <a:p>
            <a:r>
              <a:rPr lang="en-US" dirty="0"/>
              <a:t>Platform</a:t>
            </a:r>
            <a:br>
              <a:rPr lang="en-US" dirty="0"/>
            </a:br>
            <a:r>
              <a:rPr lang="en-US" dirty="0"/>
              <a:t>Specific Code</a:t>
            </a:r>
          </a:p>
        </p:txBody>
      </p:sp>
      <p:sp>
        <p:nvSpPr>
          <p:cNvPr id="44" name="Text Placeholder 18"/>
          <p:cNvSpPr txBox="1">
            <a:spLocks/>
          </p:cNvSpPr>
          <p:nvPr/>
        </p:nvSpPr>
        <p:spPr>
          <a:xfrm>
            <a:off x="7351707" y="3148869"/>
            <a:ext cx="4053966" cy="2282941"/>
          </a:xfrm>
          <a:prstGeom prst="rect">
            <a:avLst/>
          </a:prstGeom>
        </p:spPr>
        <p:txBody>
          <a:bodyPr vert="horz" wrap="square" lIns="146283" tIns="91427" rIns="146283" bIns="91427"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800" dirty="0">
                <a:solidFill>
                  <a:schemeClr val="tx1"/>
                </a:solidFill>
                <a:latin typeface="+mj-lt"/>
              </a:rPr>
              <a:t>What if we didn’t have to write this code?</a:t>
            </a:r>
            <a:br>
              <a:rPr lang="en-US" sz="2800" dirty="0">
                <a:solidFill>
                  <a:schemeClr val="tx1"/>
                </a:solidFill>
                <a:latin typeface="+mj-lt"/>
              </a:rPr>
            </a:br>
            <a:endParaRPr lang="en-US" sz="2800" dirty="0">
              <a:solidFill>
                <a:schemeClr val="tx1"/>
              </a:solidFill>
              <a:latin typeface="+mj-lt"/>
            </a:endParaRPr>
          </a:p>
          <a:p>
            <a:pPr marL="0" indent="0"/>
            <a:r>
              <a:rPr lang="en-US" sz="2800" dirty="0">
                <a:solidFill>
                  <a:schemeClr val="tx1"/>
                </a:solidFill>
                <a:latin typeface="+mj-lt"/>
              </a:rPr>
              <a:t>What if we could access it from shared code?</a:t>
            </a:r>
          </a:p>
          <a:p>
            <a:pPr marL="0" indent="0"/>
            <a:endParaRPr lang="en-US" sz="2800" dirty="0">
              <a:solidFill>
                <a:schemeClr val="tx1"/>
              </a:solidFill>
              <a:latin typeface="+mj-lt"/>
            </a:endParaRPr>
          </a:p>
        </p:txBody>
      </p:sp>
      <p:grpSp>
        <p:nvGrpSpPr>
          <p:cNvPr id="27" name="Group 26"/>
          <p:cNvGrpSpPr/>
          <p:nvPr/>
        </p:nvGrpSpPr>
        <p:grpSpPr>
          <a:xfrm>
            <a:off x="713473" y="1241606"/>
            <a:ext cx="6203969" cy="4459395"/>
            <a:chOff x="999919" y="1803013"/>
            <a:chExt cx="5177336" cy="3721453"/>
          </a:xfrm>
        </p:grpSpPr>
        <p:grpSp>
          <p:nvGrpSpPr>
            <p:cNvPr id="28" name="Group 27"/>
            <p:cNvGrpSpPr/>
            <p:nvPr/>
          </p:nvGrpSpPr>
          <p:grpSpPr>
            <a:xfrm>
              <a:off x="999919" y="2547632"/>
              <a:ext cx="5177336" cy="2976834"/>
              <a:chOff x="2819400" y="2108200"/>
              <a:chExt cx="5994400" cy="413529"/>
            </a:xfrm>
          </p:grpSpPr>
          <p:sp>
            <p:nvSpPr>
              <p:cNvPr id="57" name="Rectangle 56"/>
              <p:cNvSpPr/>
              <p:nvPr/>
            </p:nvSpPr>
            <p:spPr bwMode="auto">
              <a:xfrm>
                <a:off x="2819400" y="2108200"/>
                <a:ext cx="1981200" cy="413529"/>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58" name="Rectangle 57"/>
              <p:cNvSpPr/>
              <p:nvPr/>
            </p:nvSpPr>
            <p:spPr bwMode="auto">
              <a:xfrm>
                <a:off x="4826000" y="2108200"/>
                <a:ext cx="1981200" cy="413529"/>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59" name="Rectangle 58"/>
              <p:cNvSpPr/>
              <p:nvPr/>
            </p:nvSpPr>
            <p:spPr bwMode="auto">
              <a:xfrm>
                <a:off x="6832600" y="2108200"/>
                <a:ext cx="1981200" cy="413529"/>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solidFill>
                      <a:srgbClr val="00BBF1"/>
                    </a:solidFill>
                    <a:ea typeface="Segoe UI" pitchFamily="34" charset="0"/>
                    <a:cs typeface="Segoe UI" pitchFamily="34" charset="0"/>
                  </a:rPr>
                  <a:t> </a:t>
                </a:r>
              </a:p>
            </p:txBody>
          </p:sp>
        </p:grpSp>
        <p:grpSp>
          <p:nvGrpSpPr>
            <p:cNvPr id="31" name="Group 30"/>
            <p:cNvGrpSpPr/>
            <p:nvPr/>
          </p:nvGrpSpPr>
          <p:grpSpPr>
            <a:xfrm>
              <a:off x="1552141" y="1803013"/>
              <a:ext cx="4056230" cy="615789"/>
              <a:chOff x="1583263" y="1838670"/>
              <a:chExt cx="4137565" cy="628137"/>
            </a:xfrm>
          </p:grpSpPr>
          <p:grpSp>
            <p:nvGrpSpPr>
              <p:cNvPr id="38" name="Group 37"/>
              <p:cNvGrpSpPr/>
              <p:nvPr/>
            </p:nvGrpSpPr>
            <p:grpSpPr>
              <a:xfrm>
                <a:off x="1583263" y="1841014"/>
                <a:ext cx="625793" cy="625793"/>
                <a:chOff x="2405337" y="2654300"/>
                <a:chExt cx="1028700" cy="1028700"/>
              </a:xfrm>
            </p:grpSpPr>
            <p:sp>
              <p:nvSpPr>
                <p:cNvPr id="55" name="Oval 54"/>
                <p:cNvSpPr/>
                <p:nvPr/>
              </p:nvSpPr>
              <p:spPr bwMode="auto">
                <a:xfrm>
                  <a:off x="2405337"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56" name="Picture 5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67040" y="2866641"/>
                  <a:ext cx="468069" cy="523137"/>
                </a:xfrm>
                <a:prstGeom prst="rect">
                  <a:avLst/>
                </a:prstGeom>
              </p:spPr>
            </p:pic>
          </p:grpSp>
          <p:grpSp>
            <p:nvGrpSpPr>
              <p:cNvPr id="39" name="Group 38"/>
              <p:cNvGrpSpPr/>
              <p:nvPr/>
            </p:nvGrpSpPr>
            <p:grpSpPr>
              <a:xfrm>
                <a:off x="3357681" y="1838670"/>
                <a:ext cx="625793" cy="625793"/>
                <a:chOff x="4412556" y="3073400"/>
                <a:chExt cx="1028700" cy="1028700"/>
              </a:xfrm>
            </p:grpSpPr>
            <p:sp>
              <p:nvSpPr>
                <p:cNvPr id="43" name="Oval 42"/>
                <p:cNvSpPr/>
                <p:nvPr/>
              </p:nvSpPr>
              <p:spPr bwMode="auto">
                <a:xfrm>
                  <a:off x="4412556"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44"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699894" y="3331369"/>
                  <a:ext cx="434975" cy="500220"/>
                </a:xfrm>
                <a:prstGeom prst="rect">
                  <a:avLst/>
                </a:prstGeom>
              </p:spPr>
            </p:pic>
          </p:grpSp>
          <p:grpSp>
            <p:nvGrpSpPr>
              <p:cNvPr id="40" name="Group 39"/>
              <p:cNvGrpSpPr/>
              <p:nvPr/>
            </p:nvGrpSpPr>
            <p:grpSpPr>
              <a:xfrm>
                <a:off x="5095034" y="1838670"/>
                <a:ext cx="625794" cy="625793"/>
                <a:chOff x="6990570" y="3073400"/>
                <a:chExt cx="1028701" cy="1028700"/>
              </a:xfrm>
            </p:grpSpPr>
            <p:sp>
              <p:nvSpPr>
                <p:cNvPr id="41" name="Oval 40"/>
                <p:cNvSpPr/>
                <p:nvPr/>
              </p:nvSpPr>
              <p:spPr bwMode="auto">
                <a:xfrm>
                  <a:off x="6990570" y="3073400"/>
                  <a:ext cx="1028701"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41"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273157" y="3365500"/>
                  <a:ext cx="466044" cy="434975"/>
                </a:xfrm>
                <a:prstGeom prst="rect">
                  <a:avLst/>
                </a:prstGeom>
              </p:spPr>
            </p:pic>
          </p:grpSp>
        </p:grpSp>
        <p:sp>
          <p:nvSpPr>
            <p:cNvPr id="32" name="TextBox 31"/>
            <p:cNvSpPr txBox="1"/>
            <p:nvPr/>
          </p:nvSpPr>
          <p:spPr>
            <a:xfrm>
              <a:off x="1009461" y="2609179"/>
              <a:ext cx="1701611" cy="593905"/>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2652" dirty="0">
                  <a:solidFill>
                    <a:schemeClr val="bg1"/>
                  </a:solidFill>
                </a:rPr>
                <a:t>UI+APIs</a:t>
              </a:r>
            </a:p>
          </p:txBody>
        </p:sp>
        <p:sp>
          <p:nvSpPr>
            <p:cNvPr id="33" name="TextBox 32"/>
            <p:cNvSpPr txBox="1"/>
            <p:nvPr/>
          </p:nvSpPr>
          <p:spPr>
            <a:xfrm>
              <a:off x="4444163" y="2609179"/>
              <a:ext cx="1733092" cy="593905"/>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2652" dirty="0">
                  <a:solidFill>
                    <a:schemeClr val="bg1"/>
                  </a:solidFill>
                </a:rPr>
                <a:t>UI + APIs</a:t>
              </a:r>
            </a:p>
          </p:txBody>
        </p:sp>
        <p:sp>
          <p:nvSpPr>
            <p:cNvPr id="34" name="TextBox 33"/>
            <p:cNvSpPr txBox="1"/>
            <p:nvPr/>
          </p:nvSpPr>
          <p:spPr>
            <a:xfrm>
              <a:off x="2733010" y="2609177"/>
              <a:ext cx="1711153" cy="593905"/>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2652" dirty="0">
                  <a:solidFill>
                    <a:schemeClr val="bg1"/>
                  </a:solidFill>
                </a:rPr>
                <a:t>UI + APIs</a:t>
              </a:r>
            </a:p>
          </p:txBody>
        </p:sp>
        <p:sp>
          <p:nvSpPr>
            <p:cNvPr id="35" name="TextBox 34"/>
            <p:cNvSpPr txBox="1"/>
            <p:nvPr/>
          </p:nvSpPr>
          <p:spPr>
            <a:xfrm>
              <a:off x="1042562" y="3344613"/>
              <a:ext cx="1642925" cy="1977757"/>
            </a:xfrm>
            <a:prstGeom prst="rect">
              <a:avLst/>
            </a:prstGeom>
            <a:noFill/>
          </p:spPr>
          <p:txBody>
            <a:bodyPr wrap="square" lIns="182854" tIns="146283" rIns="182854" bIns="146283" rtlCol="0">
              <a:spAutoFit/>
            </a:bodyPr>
            <a:lstStyle/>
            <a:p>
              <a:pPr defTabSz="932293" fontAlgn="base">
                <a:lnSpc>
                  <a:spcPct val="120000"/>
                </a:lnSpc>
                <a:spcBef>
                  <a:spcPct val="0"/>
                </a:spcBef>
                <a:spcAft>
                  <a:spcPct val="0"/>
                </a:spcAft>
              </a:pPr>
              <a:r>
                <a:rPr lang="en-US" sz="1836" dirty="0">
                  <a:solidFill>
                    <a:schemeClr val="bg1"/>
                  </a:solidFill>
                </a:rPr>
                <a:t>Battery</a:t>
              </a:r>
            </a:p>
            <a:p>
              <a:pPr defTabSz="932293" fontAlgn="base">
                <a:lnSpc>
                  <a:spcPct val="120000"/>
                </a:lnSpc>
                <a:spcBef>
                  <a:spcPct val="0"/>
                </a:spcBef>
                <a:spcAft>
                  <a:spcPct val="0"/>
                </a:spcAft>
              </a:pPr>
              <a:r>
                <a:rPr lang="en-US" sz="1836" dirty="0">
                  <a:solidFill>
                    <a:schemeClr val="bg1"/>
                  </a:solidFill>
                </a:rPr>
                <a:t>GPS</a:t>
              </a:r>
            </a:p>
            <a:p>
              <a:pPr defTabSz="932293" fontAlgn="base">
                <a:lnSpc>
                  <a:spcPct val="120000"/>
                </a:lnSpc>
                <a:spcBef>
                  <a:spcPct val="0"/>
                </a:spcBef>
                <a:spcAft>
                  <a:spcPct val="0"/>
                </a:spcAft>
              </a:pPr>
              <a:r>
                <a:rPr lang="en-US" sz="1836" dirty="0">
                  <a:solidFill>
                    <a:schemeClr val="bg1"/>
                  </a:solidFill>
                </a:rPr>
                <a:t>Lights</a:t>
              </a:r>
            </a:p>
            <a:p>
              <a:pPr defTabSz="932293" fontAlgn="base">
                <a:lnSpc>
                  <a:spcPct val="120000"/>
                </a:lnSpc>
                <a:spcBef>
                  <a:spcPct val="0"/>
                </a:spcBef>
                <a:spcAft>
                  <a:spcPct val="0"/>
                </a:spcAft>
              </a:pPr>
              <a:r>
                <a:rPr lang="en-US" sz="1836" dirty="0">
                  <a:solidFill>
                    <a:schemeClr val="bg1"/>
                  </a:solidFill>
                </a:rPr>
                <a:t>Notifications</a:t>
              </a:r>
            </a:p>
            <a:p>
              <a:pPr defTabSz="932293" fontAlgn="base">
                <a:lnSpc>
                  <a:spcPct val="120000"/>
                </a:lnSpc>
                <a:spcBef>
                  <a:spcPct val="0"/>
                </a:spcBef>
                <a:spcAft>
                  <a:spcPct val="0"/>
                </a:spcAft>
              </a:pPr>
              <a:r>
                <a:rPr lang="en-US" sz="1836" dirty="0">
                  <a:solidFill>
                    <a:schemeClr val="bg1"/>
                  </a:solidFill>
                </a:rPr>
                <a:t>Settings</a:t>
              </a:r>
            </a:p>
            <a:p>
              <a:pPr defTabSz="932293" fontAlgn="base">
                <a:lnSpc>
                  <a:spcPct val="120000"/>
                </a:lnSpc>
                <a:spcBef>
                  <a:spcPct val="0"/>
                </a:spcBef>
                <a:spcAft>
                  <a:spcPct val="0"/>
                </a:spcAft>
              </a:pPr>
              <a:r>
                <a:rPr lang="en-US" sz="1836" dirty="0">
                  <a:solidFill>
                    <a:schemeClr val="bg1"/>
                  </a:solidFill>
                </a:rPr>
                <a:t>Text To Speech</a:t>
              </a:r>
            </a:p>
          </p:txBody>
        </p:sp>
        <p:sp>
          <p:nvSpPr>
            <p:cNvPr id="36" name="TextBox 35"/>
            <p:cNvSpPr txBox="1"/>
            <p:nvPr/>
          </p:nvSpPr>
          <p:spPr>
            <a:xfrm>
              <a:off x="2785590" y="3344613"/>
              <a:ext cx="1596994" cy="1977757"/>
            </a:xfrm>
            <a:prstGeom prst="rect">
              <a:avLst/>
            </a:prstGeom>
            <a:noFill/>
          </p:spPr>
          <p:txBody>
            <a:bodyPr wrap="square" lIns="182854" tIns="146283" rIns="182854" bIns="146283" rtlCol="0">
              <a:spAutoFit/>
            </a:bodyPr>
            <a:lstStyle/>
            <a:p>
              <a:pPr defTabSz="932293" fontAlgn="base">
                <a:lnSpc>
                  <a:spcPct val="120000"/>
                </a:lnSpc>
                <a:spcBef>
                  <a:spcPct val="0"/>
                </a:spcBef>
                <a:spcAft>
                  <a:spcPct val="0"/>
                </a:spcAft>
              </a:pPr>
              <a:r>
                <a:rPr lang="en-US" sz="1836" dirty="0">
                  <a:solidFill>
                    <a:schemeClr val="bg1"/>
                  </a:solidFill>
                </a:rPr>
                <a:t>Battery</a:t>
              </a:r>
            </a:p>
            <a:p>
              <a:pPr defTabSz="932293" fontAlgn="base">
                <a:lnSpc>
                  <a:spcPct val="120000"/>
                </a:lnSpc>
                <a:spcBef>
                  <a:spcPct val="0"/>
                </a:spcBef>
                <a:spcAft>
                  <a:spcPct val="0"/>
                </a:spcAft>
              </a:pPr>
              <a:r>
                <a:rPr lang="en-US" sz="1836" dirty="0">
                  <a:solidFill>
                    <a:schemeClr val="bg1"/>
                  </a:solidFill>
                </a:rPr>
                <a:t>GPS</a:t>
              </a:r>
            </a:p>
            <a:p>
              <a:pPr defTabSz="932293" fontAlgn="base">
                <a:lnSpc>
                  <a:spcPct val="120000"/>
                </a:lnSpc>
                <a:spcBef>
                  <a:spcPct val="0"/>
                </a:spcBef>
                <a:spcAft>
                  <a:spcPct val="0"/>
                </a:spcAft>
              </a:pPr>
              <a:r>
                <a:rPr lang="en-US" sz="1836" dirty="0">
                  <a:solidFill>
                    <a:schemeClr val="bg1"/>
                  </a:solidFill>
                </a:rPr>
                <a:t>Lights</a:t>
              </a:r>
            </a:p>
            <a:p>
              <a:pPr defTabSz="932293" fontAlgn="base">
                <a:lnSpc>
                  <a:spcPct val="120000"/>
                </a:lnSpc>
                <a:spcBef>
                  <a:spcPct val="0"/>
                </a:spcBef>
                <a:spcAft>
                  <a:spcPct val="0"/>
                </a:spcAft>
              </a:pPr>
              <a:r>
                <a:rPr lang="en-US" sz="1836" dirty="0">
                  <a:solidFill>
                    <a:schemeClr val="bg1"/>
                  </a:solidFill>
                </a:rPr>
                <a:t>Notifications</a:t>
              </a:r>
            </a:p>
            <a:p>
              <a:pPr defTabSz="932293" fontAlgn="base">
                <a:lnSpc>
                  <a:spcPct val="120000"/>
                </a:lnSpc>
                <a:spcBef>
                  <a:spcPct val="0"/>
                </a:spcBef>
                <a:spcAft>
                  <a:spcPct val="0"/>
                </a:spcAft>
              </a:pPr>
              <a:r>
                <a:rPr lang="en-US" sz="1836" dirty="0">
                  <a:solidFill>
                    <a:schemeClr val="bg1"/>
                  </a:solidFill>
                </a:rPr>
                <a:t>Settings</a:t>
              </a:r>
            </a:p>
            <a:p>
              <a:pPr defTabSz="932293" fontAlgn="base">
                <a:lnSpc>
                  <a:spcPct val="120000"/>
                </a:lnSpc>
                <a:spcBef>
                  <a:spcPct val="0"/>
                </a:spcBef>
                <a:spcAft>
                  <a:spcPct val="0"/>
                </a:spcAft>
              </a:pPr>
              <a:r>
                <a:rPr lang="en-US" sz="1836" dirty="0">
                  <a:solidFill>
                    <a:schemeClr val="bg1"/>
                  </a:solidFill>
                </a:rPr>
                <a:t>Text To Speech</a:t>
              </a:r>
            </a:p>
          </p:txBody>
        </p:sp>
        <p:sp>
          <p:nvSpPr>
            <p:cNvPr id="37" name="TextBox 36"/>
            <p:cNvSpPr txBox="1"/>
            <p:nvPr/>
          </p:nvSpPr>
          <p:spPr>
            <a:xfrm>
              <a:off x="4521967" y="3344613"/>
              <a:ext cx="1596994" cy="1977757"/>
            </a:xfrm>
            <a:prstGeom prst="rect">
              <a:avLst/>
            </a:prstGeom>
            <a:noFill/>
          </p:spPr>
          <p:txBody>
            <a:bodyPr wrap="square" lIns="182854" tIns="146283" rIns="182854" bIns="146283" rtlCol="0">
              <a:spAutoFit/>
            </a:bodyPr>
            <a:lstStyle/>
            <a:p>
              <a:pPr defTabSz="932293" fontAlgn="base">
                <a:lnSpc>
                  <a:spcPct val="120000"/>
                </a:lnSpc>
                <a:spcBef>
                  <a:spcPct val="0"/>
                </a:spcBef>
                <a:spcAft>
                  <a:spcPct val="0"/>
                </a:spcAft>
              </a:pPr>
              <a:r>
                <a:rPr lang="en-US" sz="1836" dirty="0">
                  <a:solidFill>
                    <a:schemeClr val="bg1"/>
                  </a:solidFill>
                </a:rPr>
                <a:t>Battery</a:t>
              </a:r>
            </a:p>
            <a:p>
              <a:pPr defTabSz="932293" fontAlgn="base">
                <a:lnSpc>
                  <a:spcPct val="120000"/>
                </a:lnSpc>
                <a:spcBef>
                  <a:spcPct val="0"/>
                </a:spcBef>
                <a:spcAft>
                  <a:spcPct val="0"/>
                </a:spcAft>
              </a:pPr>
              <a:r>
                <a:rPr lang="en-US" sz="1836" dirty="0">
                  <a:solidFill>
                    <a:schemeClr val="bg1"/>
                  </a:solidFill>
                </a:rPr>
                <a:t>GPS</a:t>
              </a:r>
            </a:p>
            <a:p>
              <a:pPr defTabSz="932293" fontAlgn="base">
                <a:lnSpc>
                  <a:spcPct val="120000"/>
                </a:lnSpc>
                <a:spcBef>
                  <a:spcPct val="0"/>
                </a:spcBef>
                <a:spcAft>
                  <a:spcPct val="0"/>
                </a:spcAft>
              </a:pPr>
              <a:r>
                <a:rPr lang="en-US" sz="1836" dirty="0">
                  <a:solidFill>
                    <a:schemeClr val="bg1"/>
                  </a:solidFill>
                </a:rPr>
                <a:t>Lights</a:t>
              </a:r>
            </a:p>
            <a:p>
              <a:pPr defTabSz="932293" fontAlgn="base">
                <a:lnSpc>
                  <a:spcPct val="120000"/>
                </a:lnSpc>
                <a:spcBef>
                  <a:spcPct val="0"/>
                </a:spcBef>
                <a:spcAft>
                  <a:spcPct val="0"/>
                </a:spcAft>
              </a:pPr>
              <a:r>
                <a:rPr lang="en-US" sz="1836" dirty="0">
                  <a:solidFill>
                    <a:schemeClr val="bg1"/>
                  </a:solidFill>
                </a:rPr>
                <a:t>Notifications</a:t>
              </a:r>
            </a:p>
            <a:p>
              <a:pPr defTabSz="932293" fontAlgn="base">
                <a:lnSpc>
                  <a:spcPct val="120000"/>
                </a:lnSpc>
                <a:spcBef>
                  <a:spcPct val="0"/>
                </a:spcBef>
                <a:spcAft>
                  <a:spcPct val="0"/>
                </a:spcAft>
              </a:pPr>
              <a:r>
                <a:rPr lang="en-US" sz="1836" dirty="0">
                  <a:solidFill>
                    <a:schemeClr val="bg1"/>
                  </a:solidFill>
                </a:rPr>
                <a:t>Settings</a:t>
              </a:r>
            </a:p>
            <a:p>
              <a:pPr defTabSz="932293" fontAlgn="base">
                <a:lnSpc>
                  <a:spcPct val="120000"/>
                </a:lnSpc>
                <a:spcBef>
                  <a:spcPct val="0"/>
                </a:spcBef>
                <a:spcAft>
                  <a:spcPct val="0"/>
                </a:spcAft>
              </a:pPr>
              <a:r>
                <a:rPr lang="en-US" sz="1836" dirty="0">
                  <a:solidFill>
                    <a:schemeClr val="bg1"/>
                  </a:solidFill>
                </a:rPr>
                <a:t>Text To Speech</a:t>
              </a:r>
            </a:p>
          </p:txBody>
        </p:sp>
      </p:grpSp>
    </p:spTree>
    <p:extLst>
      <p:ext uri="{BB962C8B-B14F-4D97-AF65-F5344CB8AC3E}">
        <p14:creationId xmlns:p14="http://schemas.microsoft.com/office/powerpoint/2010/main" val="512513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fade">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xEl>
                                              <p:pRg st="1" end="1"/>
                                            </p:txEl>
                                          </p:spTgt>
                                        </p:tgtEl>
                                        <p:attrNameLst>
                                          <p:attrName>style.visibility</p:attrName>
                                        </p:attrNameLst>
                                      </p:cBhvr>
                                      <p:to>
                                        <p:strVal val="visible"/>
                                      </p:to>
                                    </p:set>
                                    <p:animEffect transition="in" filter="fade">
                                      <p:cBhvr>
                                        <p:cTn id="12" dur="500"/>
                                        <p:tgtEl>
                                          <p:spTgt spid="4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586389" y="1748784"/>
            <a:ext cx="7263698" cy="3496958"/>
            <a:chOff x="3052885" y="1540490"/>
            <a:chExt cx="6086230" cy="2930090"/>
          </a:xfrm>
        </p:grpSpPr>
        <p:sp>
          <p:nvSpPr>
            <p:cNvPr id="29" name="Rectangle 28"/>
            <p:cNvSpPr/>
            <p:nvPr/>
          </p:nvSpPr>
          <p:spPr bwMode="auto">
            <a:xfrm>
              <a:off x="3052885" y="1540490"/>
              <a:ext cx="6086230" cy="884237"/>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3052885" y="3100798"/>
              <a:ext cx="2010441" cy="4711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46" name="Rectangle 45"/>
            <p:cNvSpPr/>
            <p:nvPr/>
          </p:nvSpPr>
          <p:spPr bwMode="auto">
            <a:xfrm>
              <a:off x="5089101" y="3100798"/>
              <a:ext cx="2010441" cy="4711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47" name="Rectangle 46"/>
            <p:cNvSpPr/>
            <p:nvPr/>
          </p:nvSpPr>
          <p:spPr bwMode="auto">
            <a:xfrm>
              <a:off x="7125318" y="3100798"/>
              <a:ext cx="2010441" cy="4711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solidFill>
                    <a:srgbClr val="00BBF1"/>
                  </a:solidFill>
                  <a:ea typeface="Segoe UI" pitchFamily="34" charset="0"/>
                  <a:cs typeface="Segoe UI" pitchFamily="34" charset="0"/>
                </a:rPr>
                <a:t> </a:t>
              </a:r>
            </a:p>
          </p:txBody>
        </p:sp>
        <p:sp>
          <p:nvSpPr>
            <p:cNvPr id="49" name="TextBox 48"/>
            <p:cNvSpPr txBox="1"/>
            <p:nvPr/>
          </p:nvSpPr>
          <p:spPr>
            <a:xfrm>
              <a:off x="5089101" y="3114392"/>
              <a:ext cx="2010441" cy="431648"/>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428" dirty="0">
                  <a:solidFill>
                    <a:schemeClr val="bg1"/>
                  </a:solidFill>
                </a:rPr>
                <a:t>TextToSpeech</a:t>
              </a:r>
            </a:p>
          </p:txBody>
        </p:sp>
        <p:sp>
          <p:nvSpPr>
            <p:cNvPr id="51" name="TextBox 50"/>
            <p:cNvSpPr txBox="1"/>
            <p:nvPr/>
          </p:nvSpPr>
          <p:spPr>
            <a:xfrm>
              <a:off x="3062426" y="1623127"/>
              <a:ext cx="6073333" cy="676803"/>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3264" dirty="0">
                  <a:solidFill>
                    <a:schemeClr val="bg1"/>
                  </a:solidFill>
                  <a:latin typeface="+mj-lt"/>
                </a:rPr>
                <a:t>Speak(“Hello World”);</a:t>
              </a:r>
            </a:p>
          </p:txBody>
        </p:sp>
        <p:grpSp>
          <p:nvGrpSpPr>
            <p:cNvPr id="6" name="Group 5"/>
            <p:cNvGrpSpPr/>
            <p:nvPr/>
          </p:nvGrpSpPr>
          <p:grpSpPr>
            <a:xfrm>
              <a:off x="3697708" y="3749787"/>
              <a:ext cx="720794" cy="720793"/>
              <a:chOff x="1347490" y="1220071"/>
              <a:chExt cx="720794" cy="720793"/>
            </a:xfrm>
          </p:grpSpPr>
          <p:sp>
            <p:nvSpPr>
              <p:cNvPr id="54" name="Oval 53"/>
              <p:cNvSpPr/>
              <p:nvPr/>
            </p:nvSpPr>
            <p:spPr bwMode="auto">
              <a:xfrm>
                <a:off x="1347490" y="1220071"/>
                <a:ext cx="720794" cy="720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30861" y="1368855"/>
                <a:ext cx="327969" cy="366553"/>
              </a:xfrm>
              <a:prstGeom prst="rect">
                <a:avLst/>
              </a:prstGeom>
            </p:spPr>
          </p:pic>
        </p:grpSp>
        <p:grpSp>
          <p:nvGrpSpPr>
            <p:cNvPr id="7" name="Group 6"/>
            <p:cNvGrpSpPr/>
            <p:nvPr/>
          </p:nvGrpSpPr>
          <p:grpSpPr>
            <a:xfrm>
              <a:off x="5733924" y="3749787"/>
              <a:ext cx="720794" cy="720793"/>
              <a:chOff x="3391280" y="1217371"/>
              <a:chExt cx="720794" cy="720793"/>
            </a:xfrm>
          </p:grpSpPr>
          <p:sp>
            <p:nvSpPr>
              <p:cNvPr id="61" name="Oval 60"/>
              <p:cNvSpPr/>
              <p:nvPr/>
            </p:nvSpPr>
            <p:spPr bwMode="auto">
              <a:xfrm>
                <a:off x="3391280" y="1217371"/>
                <a:ext cx="720794" cy="720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592613" y="1398126"/>
                <a:ext cx="304780" cy="350496"/>
              </a:xfrm>
              <a:prstGeom prst="rect">
                <a:avLst/>
              </a:prstGeom>
            </p:spPr>
          </p:pic>
        </p:grpSp>
        <p:grpSp>
          <p:nvGrpSpPr>
            <p:cNvPr id="8" name="Group 7"/>
            <p:cNvGrpSpPr/>
            <p:nvPr/>
          </p:nvGrpSpPr>
          <p:grpSpPr>
            <a:xfrm>
              <a:off x="7757253" y="3749787"/>
              <a:ext cx="720795" cy="720793"/>
              <a:chOff x="5392378" y="1217371"/>
              <a:chExt cx="720795" cy="720793"/>
            </a:xfrm>
          </p:grpSpPr>
          <p:sp>
            <p:nvSpPr>
              <p:cNvPr id="63" name="Oval 62"/>
              <p:cNvSpPr/>
              <p:nvPr/>
            </p:nvSpPr>
            <p:spPr bwMode="auto">
              <a:xfrm>
                <a:off x="5392378" y="1217371"/>
                <a:ext cx="720795" cy="720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90382" y="1422041"/>
                <a:ext cx="326550" cy="304780"/>
              </a:xfrm>
              <a:prstGeom prst="rect">
                <a:avLst/>
              </a:prstGeom>
            </p:spPr>
          </p:pic>
        </p:grpSp>
        <p:sp>
          <p:nvSpPr>
            <p:cNvPr id="67" name="Down Arrow 66"/>
            <p:cNvSpPr/>
            <p:nvPr/>
          </p:nvSpPr>
          <p:spPr bwMode="auto">
            <a:xfrm>
              <a:off x="795608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endParaRPr lang="en-US" sz="816" dirty="0">
                <a:solidFill>
                  <a:srgbClr val="70ACBB"/>
                </a:solidFill>
                <a:ea typeface="Segoe UI" pitchFamily="34" charset="0"/>
                <a:cs typeface="Segoe UI" pitchFamily="34" charset="0"/>
              </a:endParaRPr>
            </a:p>
          </p:txBody>
        </p:sp>
        <p:sp>
          <p:nvSpPr>
            <p:cNvPr id="69" name="TextBox 68"/>
            <p:cNvSpPr txBox="1"/>
            <p:nvPr/>
          </p:nvSpPr>
          <p:spPr>
            <a:xfrm>
              <a:off x="3052885" y="3120812"/>
              <a:ext cx="2010441" cy="431648"/>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428" dirty="0">
                  <a:solidFill>
                    <a:schemeClr val="bg1"/>
                  </a:solidFill>
                </a:rPr>
                <a:t>AVSpeechSynthesizer</a:t>
              </a:r>
            </a:p>
          </p:txBody>
        </p:sp>
        <p:sp>
          <p:nvSpPr>
            <p:cNvPr id="70" name="TextBox 69"/>
            <p:cNvSpPr txBox="1"/>
            <p:nvPr/>
          </p:nvSpPr>
          <p:spPr>
            <a:xfrm>
              <a:off x="7099542" y="3115428"/>
              <a:ext cx="2036217" cy="431648"/>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428" dirty="0">
                  <a:solidFill>
                    <a:schemeClr val="bg1"/>
                  </a:solidFill>
                </a:rPr>
                <a:t>SpeechSynthesizer</a:t>
              </a:r>
            </a:p>
          </p:txBody>
        </p:sp>
        <p:sp>
          <p:nvSpPr>
            <p:cNvPr id="71" name="Down Arrow 70"/>
            <p:cNvSpPr/>
            <p:nvPr/>
          </p:nvSpPr>
          <p:spPr bwMode="auto">
            <a:xfrm>
              <a:off x="588280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endParaRPr lang="en-US" sz="816" dirty="0">
                <a:solidFill>
                  <a:srgbClr val="70ACBB"/>
                </a:solidFill>
                <a:ea typeface="Segoe UI" pitchFamily="34" charset="0"/>
                <a:cs typeface="Segoe UI" pitchFamily="34" charset="0"/>
              </a:endParaRPr>
            </a:p>
          </p:txBody>
        </p:sp>
        <p:sp>
          <p:nvSpPr>
            <p:cNvPr id="72" name="Down Arrow 71"/>
            <p:cNvSpPr/>
            <p:nvPr/>
          </p:nvSpPr>
          <p:spPr bwMode="auto">
            <a:xfrm>
              <a:off x="3846584"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endParaRPr lang="en-US" sz="816" dirty="0">
                <a:solidFill>
                  <a:srgbClr val="70ACBB"/>
                </a:solidFill>
                <a:ea typeface="Segoe UI" pitchFamily="34" charset="0"/>
                <a:cs typeface="Segoe UI" pitchFamily="34" charset="0"/>
              </a:endParaRPr>
            </a:p>
          </p:txBody>
        </p:sp>
      </p:grpSp>
    </p:spTree>
    <p:extLst>
      <p:ext uri="{BB962C8B-B14F-4D97-AF65-F5344CB8AC3E}">
        <p14:creationId xmlns:p14="http://schemas.microsoft.com/office/powerpoint/2010/main" val="25452835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2" y="295274"/>
            <a:ext cx="6523821" cy="917575"/>
          </a:xfrm>
        </p:spPr>
        <p:txBody>
          <a:bodyPr/>
          <a:lstStyle/>
          <a:p>
            <a:r>
              <a:rPr lang="en-US" dirty="0"/>
              <a:t>Plugins for </a:t>
            </a:r>
            <a:r>
              <a:rPr lang="en-US" sz="4794" dirty="0"/>
              <a:t>Xamarin</a:t>
            </a:r>
          </a:p>
        </p:txBody>
      </p:sp>
      <p:sp>
        <p:nvSpPr>
          <p:cNvPr id="44" name="Rectangle 43"/>
          <p:cNvSpPr/>
          <p:nvPr/>
        </p:nvSpPr>
        <p:spPr bwMode="auto">
          <a:xfrm>
            <a:off x="1382865" y="2206630"/>
            <a:ext cx="9670744" cy="1495176"/>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45" name="TextBox 44"/>
          <p:cNvSpPr txBox="1"/>
          <p:nvPr/>
        </p:nvSpPr>
        <p:spPr>
          <a:xfrm>
            <a:off x="1382866" y="2420214"/>
            <a:ext cx="9670743" cy="999811"/>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4488" dirty="0">
                <a:solidFill>
                  <a:schemeClr val="bg1"/>
                </a:solidFill>
                <a:latin typeface="+mj-lt"/>
              </a:rPr>
              <a:t>Common API</a:t>
            </a:r>
          </a:p>
        </p:txBody>
      </p:sp>
      <p:grpSp>
        <p:nvGrpSpPr>
          <p:cNvPr id="10" name="Group 9"/>
          <p:cNvGrpSpPr/>
          <p:nvPr/>
        </p:nvGrpSpPr>
        <p:grpSpPr>
          <a:xfrm>
            <a:off x="1382865" y="4174408"/>
            <a:ext cx="9670744" cy="1449380"/>
            <a:chOff x="1125407" y="4176479"/>
            <a:chExt cx="9481982" cy="1421090"/>
          </a:xfrm>
        </p:grpSpPr>
        <p:pic>
          <p:nvPicPr>
            <p:cNvPr id="9" name="Picture 8" descr="Icon_A.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25407" y="4176480"/>
              <a:ext cx="1061431" cy="1421089"/>
            </a:xfrm>
            <a:prstGeom prst="rect">
              <a:avLst/>
            </a:prstGeom>
          </p:spPr>
        </p:pic>
        <p:pic>
          <p:nvPicPr>
            <p:cNvPr id="65" name="Picture 6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37039" y="4305705"/>
              <a:ext cx="1207292" cy="1080559"/>
            </a:xfrm>
            <a:prstGeom prst="rect">
              <a:avLst/>
            </a:prstGeom>
          </p:spPr>
        </p:pic>
        <p:pic>
          <p:nvPicPr>
            <p:cNvPr id="68" name="Picture 6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494532" y="4305705"/>
              <a:ext cx="1206330" cy="1191619"/>
            </a:xfrm>
            <a:prstGeom prst="rect">
              <a:avLst/>
            </a:prstGeom>
          </p:spPr>
        </p:pic>
        <p:pic>
          <p:nvPicPr>
            <p:cNvPr id="69" name="Picture 6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251063" y="4176480"/>
              <a:ext cx="1137969" cy="1375388"/>
            </a:xfrm>
            <a:prstGeom prst="rect">
              <a:avLst/>
            </a:prstGeom>
          </p:spPr>
        </p:pic>
        <p:pic>
          <p:nvPicPr>
            <p:cNvPr id="70" name="Picture 6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583500" y="4176479"/>
              <a:ext cx="1023889" cy="1421089"/>
            </a:xfrm>
            <a:prstGeom prst="rect">
              <a:avLst/>
            </a:prstGeom>
          </p:spPr>
        </p:pic>
        <p:pic>
          <p:nvPicPr>
            <p:cNvPr id="71" name="Picture 70"/>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939233" y="4416765"/>
              <a:ext cx="1094067" cy="1080559"/>
            </a:xfrm>
            <a:prstGeom prst="rect">
              <a:avLst/>
            </a:prstGeom>
          </p:spPr>
        </p:pic>
      </p:grpSp>
      <p:sp>
        <p:nvSpPr>
          <p:cNvPr id="81" name="Title 1"/>
          <p:cNvSpPr txBox="1">
            <a:spLocks/>
          </p:cNvSpPr>
          <p:nvPr/>
        </p:nvSpPr>
        <p:spPr>
          <a:xfrm>
            <a:off x="6126052" y="513501"/>
            <a:ext cx="5823803" cy="525223"/>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2856"/>
              <a:t>github.com/xamarin/plugins</a:t>
            </a:r>
          </a:p>
          <a:p>
            <a:pPr algn="ctr"/>
            <a:endParaRPr lang="en-US" sz="2856"/>
          </a:p>
        </p:txBody>
      </p:sp>
    </p:spTree>
    <p:extLst>
      <p:ext uri="{BB962C8B-B14F-4D97-AF65-F5344CB8AC3E}">
        <p14:creationId xmlns:p14="http://schemas.microsoft.com/office/powerpoint/2010/main" val="7057043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sz="7200" dirty="0" smtClean="0"/>
              <a:t>Let’s take a 10 minute break!</a:t>
            </a:r>
            <a:endParaRPr lang="en-US" sz="7200" dirty="0"/>
          </a:p>
        </p:txBody>
      </p:sp>
    </p:spTree>
    <p:extLst>
      <p:ext uri="{BB962C8B-B14F-4D97-AF65-F5344CB8AC3E}">
        <p14:creationId xmlns:p14="http://schemas.microsoft.com/office/powerpoint/2010/main" val="209927330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Xamarin – Your Complete Mobile Solution</a:t>
            </a:r>
          </a:p>
        </p:txBody>
      </p:sp>
      <p:pic>
        <p:nvPicPr>
          <p:cNvPr id="6" name="Picture 5"/>
          <p:cNvPicPr>
            <a:picLocks/>
          </p:cNvPicPr>
          <p:nvPr/>
        </p:nvPicPr>
        <p:blipFill>
          <a:blip r:embed="rId3">
            <a:duotone>
              <a:prstClr val="black"/>
              <a:srgbClr val="2B84D2">
                <a:tint val="45000"/>
                <a:satMod val="400000"/>
              </a:srgbClr>
            </a:duotone>
          </a:blip>
          <a:stretch>
            <a:fillRect/>
          </a:stretch>
        </p:blipFill>
        <p:spPr>
          <a:xfrm>
            <a:off x="-2133551" y="2131387"/>
            <a:ext cx="18652067" cy="233151"/>
          </a:xfrm>
          <a:prstGeom prst="rect">
            <a:avLst/>
          </a:prstGeom>
        </p:spPr>
      </p:pic>
      <p:pic>
        <p:nvPicPr>
          <p:cNvPr id="7" name="Picture 6"/>
          <p:cNvPicPr>
            <a:picLocks noChangeAspect="1"/>
          </p:cNvPicPr>
          <p:nvPr/>
        </p:nvPicPr>
        <p:blipFill>
          <a:blip r:embed="rId4"/>
          <a:stretch>
            <a:fillRect/>
          </a:stretch>
        </p:blipFill>
        <p:spPr>
          <a:xfrm>
            <a:off x="2342310" y="1440902"/>
            <a:ext cx="2639772" cy="2687928"/>
          </a:xfrm>
          <a:prstGeom prst="rect">
            <a:avLst/>
          </a:prstGeom>
        </p:spPr>
      </p:pic>
      <p:pic>
        <p:nvPicPr>
          <p:cNvPr id="8" name="Picture 7"/>
          <p:cNvPicPr>
            <a:picLocks noChangeAspect="1"/>
          </p:cNvPicPr>
          <p:nvPr/>
        </p:nvPicPr>
        <p:blipFill>
          <a:blip r:embed="rId5"/>
          <a:stretch>
            <a:fillRect/>
          </a:stretch>
        </p:blipFill>
        <p:spPr>
          <a:xfrm>
            <a:off x="4904991" y="1440902"/>
            <a:ext cx="2635395" cy="2687928"/>
          </a:xfrm>
          <a:prstGeom prst="rect">
            <a:avLst/>
          </a:prstGeom>
        </p:spPr>
      </p:pic>
      <p:pic>
        <p:nvPicPr>
          <p:cNvPr id="9" name="Picture 8"/>
          <p:cNvPicPr>
            <a:picLocks noChangeAspect="1"/>
          </p:cNvPicPr>
          <p:nvPr/>
        </p:nvPicPr>
        <p:blipFill>
          <a:blip r:embed="rId6"/>
          <a:stretch>
            <a:fillRect/>
          </a:stretch>
        </p:blipFill>
        <p:spPr>
          <a:xfrm>
            <a:off x="-220375" y="1440902"/>
            <a:ext cx="2639772" cy="2687928"/>
          </a:xfrm>
          <a:prstGeom prst="rect">
            <a:avLst/>
          </a:prstGeom>
        </p:spPr>
      </p:pic>
      <p:pic>
        <p:nvPicPr>
          <p:cNvPr id="10" name="Picture 9"/>
          <p:cNvPicPr>
            <a:picLocks noChangeAspect="1"/>
          </p:cNvPicPr>
          <p:nvPr/>
        </p:nvPicPr>
        <p:blipFill>
          <a:blip r:embed="rId7"/>
          <a:stretch>
            <a:fillRect/>
          </a:stretch>
        </p:blipFill>
        <p:spPr>
          <a:xfrm>
            <a:off x="10025983" y="1440902"/>
            <a:ext cx="2639772" cy="2687928"/>
          </a:xfrm>
          <a:prstGeom prst="rect">
            <a:avLst/>
          </a:prstGeom>
        </p:spPr>
      </p:pic>
      <p:pic>
        <p:nvPicPr>
          <p:cNvPr id="11" name="Picture 10"/>
          <p:cNvPicPr>
            <a:picLocks noChangeAspect="1"/>
          </p:cNvPicPr>
          <p:nvPr/>
        </p:nvPicPr>
        <p:blipFill>
          <a:blip r:embed="rId8"/>
          <a:stretch>
            <a:fillRect/>
          </a:stretch>
        </p:blipFill>
        <p:spPr>
          <a:xfrm>
            <a:off x="7463299" y="1440902"/>
            <a:ext cx="2639772" cy="2687928"/>
          </a:xfrm>
          <a:prstGeom prst="rect">
            <a:avLst/>
          </a:prstGeom>
        </p:spPr>
      </p:pic>
      <p:sp>
        <p:nvSpPr>
          <p:cNvPr id="12" name="Rectangle 11"/>
          <p:cNvSpPr/>
          <p:nvPr/>
        </p:nvSpPr>
        <p:spPr bwMode="auto">
          <a:xfrm>
            <a:off x="-620854" y="3055025"/>
            <a:ext cx="14533069" cy="15154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8" bIns="34978" rtlCol="0" anchor="b" anchorCtr="0"/>
          <a:lstStyle/>
          <a:p>
            <a:pPr algn="ctr" defTabSz="950937"/>
            <a:endParaRPr lang="en-US" sz="816" kern="0"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126532" y="2909731"/>
            <a:ext cx="2026892" cy="647165"/>
          </a:xfrm>
          <a:prstGeom prst="rect">
            <a:avLst/>
          </a:prstGeom>
          <a:noFill/>
        </p:spPr>
        <p:txBody>
          <a:bodyPr wrap="square" lIns="186521" tIns="149217" rIns="186521" bIns="149217" rtlCol="0">
            <a:spAutoFit/>
          </a:bodyPr>
          <a:lstStyle/>
          <a:p>
            <a:pPr algn="ctr" defTabSz="1243431">
              <a:lnSpc>
                <a:spcPct val="90000"/>
              </a:lnSpc>
              <a:spcAft>
                <a:spcPts val="612"/>
              </a:spcAft>
            </a:pPr>
            <a:r>
              <a:rPr lang="en-US" sz="2448" kern="0" dirty="0">
                <a:gradFill>
                  <a:gsLst>
                    <a:gs pos="2917">
                      <a:schemeClr val="tx1"/>
                    </a:gs>
                    <a:gs pos="30000">
                      <a:schemeClr val="tx1"/>
                    </a:gs>
                  </a:gsLst>
                  <a:lin ang="5400000" scaled="0"/>
                </a:gradFill>
              </a:rPr>
              <a:t>Develop</a:t>
            </a:r>
          </a:p>
        </p:txBody>
      </p:sp>
      <p:sp>
        <p:nvSpPr>
          <p:cNvPr id="14" name="TextBox 13"/>
          <p:cNvSpPr txBox="1"/>
          <p:nvPr/>
        </p:nvSpPr>
        <p:spPr>
          <a:xfrm>
            <a:off x="2689216" y="2981658"/>
            <a:ext cx="2026892" cy="647165"/>
          </a:xfrm>
          <a:prstGeom prst="rect">
            <a:avLst/>
          </a:prstGeom>
          <a:noFill/>
        </p:spPr>
        <p:txBody>
          <a:bodyPr wrap="square" lIns="186521" tIns="149217" rIns="186521" bIns="149217" rtlCol="0">
            <a:spAutoFit/>
          </a:bodyPr>
          <a:lstStyle/>
          <a:p>
            <a:pPr algn="ctr" defTabSz="1243431">
              <a:lnSpc>
                <a:spcPct val="90000"/>
              </a:lnSpc>
              <a:spcAft>
                <a:spcPts val="612"/>
              </a:spcAft>
            </a:pPr>
            <a:r>
              <a:rPr lang="en-US" sz="2448" kern="0" dirty="0">
                <a:gradFill>
                  <a:gsLst>
                    <a:gs pos="2917">
                      <a:schemeClr val="tx1"/>
                    </a:gs>
                    <a:gs pos="30000">
                      <a:schemeClr val="tx1"/>
                    </a:gs>
                  </a:gsLst>
                  <a:lin ang="5400000" scaled="0"/>
                </a:gradFill>
              </a:rPr>
              <a:t>Test</a:t>
            </a:r>
          </a:p>
        </p:txBody>
      </p:sp>
      <p:sp>
        <p:nvSpPr>
          <p:cNvPr id="15" name="TextBox 14"/>
          <p:cNvSpPr txBox="1"/>
          <p:nvPr/>
        </p:nvSpPr>
        <p:spPr>
          <a:xfrm>
            <a:off x="5248132" y="2981658"/>
            <a:ext cx="2026892" cy="647165"/>
          </a:xfrm>
          <a:prstGeom prst="rect">
            <a:avLst/>
          </a:prstGeom>
          <a:noFill/>
        </p:spPr>
        <p:txBody>
          <a:bodyPr wrap="square" lIns="186521" tIns="149217" rIns="186521" bIns="149217" rtlCol="0">
            <a:spAutoFit/>
          </a:bodyPr>
          <a:lstStyle/>
          <a:p>
            <a:pPr algn="ctr" defTabSz="1243431">
              <a:lnSpc>
                <a:spcPct val="90000"/>
              </a:lnSpc>
              <a:spcAft>
                <a:spcPts val="612"/>
              </a:spcAft>
            </a:pPr>
            <a:r>
              <a:rPr lang="en-US" sz="2448" kern="0" dirty="0">
                <a:gradFill>
                  <a:gsLst>
                    <a:gs pos="2917">
                      <a:schemeClr val="tx1"/>
                    </a:gs>
                    <a:gs pos="30000">
                      <a:schemeClr val="tx1"/>
                    </a:gs>
                  </a:gsLst>
                  <a:lin ang="5400000" scaled="0"/>
                </a:gradFill>
              </a:rPr>
              <a:t>Build</a:t>
            </a:r>
          </a:p>
        </p:txBody>
      </p:sp>
      <p:sp>
        <p:nvSpPr>
          <p:cNvPr id="16" name="TextBox 15"/>
          <p:cNvSpPr txBox="1"/>
          <p:nvPr/>
        </p:nvSpPr>
        <p:spPr>
          <a:xfrm>
            <a:off x="7814479" y="3009075"/>
            <a:ext cx="2026892" cy="647165"/>
          </a:xfrm>
          <a:prstGeom prst="rect">
            <a:avLst/>
          </a:prstGeom>
          <a:noFill/>
        </p:spPr>
        <p:txBody>
          <a:bodyPr wrap="square" lIns="186521" tIns="149217" rIns="186521" bIns="149217" rtlCol="0">
            <a:spAutoFit/>
          </a:bodyPr>
          <a:lstStyle/>
          <a:p>
            <a:pPr algn="ctr" defTabSz="1243431">
              <a:lnSpc>
                <a:spcPct val="90000"/>
              </a:lnSpc>
              <a:spcAft>
                <a:spcPts val="612"/>
              </a:spcAft>
            </a:pPr>
            <a:r>
              <a:rPr lang="en-US" sz="2448" kern="0" dirty="0">
                <a:gradFill>
                  <a:gsLst>
                    <a:gs pos="2917">
                      <a:schemeClr val="tx1"/>
                    </a:gs>
                    <a:gs pos="30000">
                      <a:schemeClr val="tx1"/>
                    </a:gs>
                  </a:gsLst>
                  <a:lin ang="5400000" scaled="0"/>
                </a:gradFill>
              </a:rPr>
              <a:t>Distribute</a:t>
            </a:r>
          </a:p>
        </p:txBody>
      </p:sp>
      <p:sp>
        <p:nvSpPr>
          <p:cNvPr id="17" name="TextBox 16"/>
          <p:cNvSpPr txBox="1"/>
          <p:nvPr/>
        </p:nvSpPr>
        <p:spPr>
          <a:xfrm>
            <a:off x="10377164" y="2981658"/>
            <a:ext cx="2026892" cy="647165"/>
          </a:xfrm>
          <a:prstGeom prst="rect">
            <a:avLst/>
          </a:prstGeom>
          <a:noFill/>
        </p:spPr>
        <p:txBody>
          <a:bodyPr wrap="square" lIns="186521" tIns="149217" rIns="186521" bIns="149217" rtlCol="0">
            <a:spAutoFit/>
          </a:bodyPr>
          <a:lstStyle/>
          <a:p>
            <a:pPr algn="ctr" defTabSz="1243431">
              <a:lnSpc>
                <a:spcPct val="90000"/>
              </a:lnSpc>
              <a:spcAft>
                <a:spcPts val="612"/>
              </a:spcAft>
            </a:pPr>
            <a:r>
              <a:rPr lang="en-US" sz="2448" kern="0" dirty="0">
                <a:gradFill>
                  <a:gsLst>
                    <a:gs pos="2917">
                      <a:schemeClr val="tx1"/>
                    </a:gs>
                    <a:gs pos="30000">
                      <a:schemeClr val="tx1"/>
                    </a:gs>
                  </a:gsLst>
                  <a:lin ang="5400000" scaled="0"/>
                </a:gradFill>
              </a:rPr>
              <a:t>Monitor</a:t>
            </a:r>
          </a:p>
        </p:txBody>
      </p:sp>
      <p:pic>
        <p:nvPicPr>
          <p:cNvPr id="18" name="Picture 1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89774" y="3482350"/>
            <a:ext cx="6903701" cy="3482918"/>
          </a:xfrm>
          <a:prstGeom prst="rect">
            <a:avLst/>
          </a:prstGeom>
        </p:spPr>
      </p:pic>
      <p:pic>
        <p:nvPicPr>
          <p:cNvPr id="19" name="Picture 18"/>
          <p:cNvPicPr>
            <a:picLocks noChangeAspect="1"/>
          </p:cNvPicPr>
          <p:nvPr/>
        </p:nvPicPr>
        <p:blipFill>
          <a:blip r:embed="rId10"/>
          <a:stretch>
            <a:fillRect/>
          </a:stretch>
        </p:blipFill>
        <p:spPr>
          <a:xfrm>
            <a:off x="4796834" y="4075120"/>
            <a:ext cx="7562482" cy="3160342"/>
          </a:xfrm>
          <a:prstGeom prst="rect">
            <a:avLst/>
          </a:prstGeom>
        </p:spPr>
      </p:pic>
      <p:pic>
        <p:nvPicPr>
          <p:cNvPr id="20" name="Picture 19"/>
          <p:cNvPicPr>
            <a:picLocks noChangeAspect="1"/>
          </p:cNvPicPr>
          <p:nvPr/>
        </p:nvPicPr>
        <p:blipFill>
          <a:blip r:embed="rId11"/>
          <a:stretch>
            <a:fillRect/>
          </a:stretch>
        </p:blipFill>
        <p:spPr>
          <a:xfrm>
            <a:off x="-68464" y="3699936"/>
            <a:ext cx="12434237" cy="6055044"/>
          </a:xfrm>
          <a:prstGeom prst="rect">
            <a:avLst/>
          </a:prstGeom>
        </p:spPr>
      </p:pic>
      <p:pic>
        <p:nvPicPr>
          <p:cNvPr id="3" name="Picture 2"/>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19" y="3669095"/>
            <a:ext cx="12434711" cy="6976473"/>
          </a:xfrm>
          <a:prstGeom prst="rect">
            <a:avLst/>
          </a:prstGeom>
        </p:spPr>
      </p:pic>
      <p:pic>
        <p:nvPicPr>
          <p:cNvPr id="5" name="Picture 4"/>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8464" y="3686558"/>
            <a:ext cx="12504056" cy="5577241"/>
          </a:xfrm>
          <a:prstGeom prst="rect">
            <a:avLst/>
          </a:prstGeom>
        </p:spPr>
      </p:pic>
    </p:spTree>
    <p:extLst>
      <p:ext uri="{BB962C8B-B14F-4D97-AF65-F5344CB8AC3E}">
        <p14:creationId xmlns:p14="http://schemas.microsoft.com/office/powerpoint/2010/main" val="158298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 presetClass="exit" presetSubtype="0" fill="hold"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9"/>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 presetClass="exit" presetSubtype="0" fill="hold" nodeType="withEffect">
                                  <p:stCondLst>
                                    <p:cond delay="0"/>
                                  </p:stCondLst>
                                  <p:childTnLst>
                                    <p:set>
                                      <p:cBhvr>
                                        <p:cTn id="27" dur="1" fill="hold">
                                          <p:stCondLst>
                                            <p:cond delay="0"/>
                                          </p:stCondLst>
                                        </p:cTn>
                                        <p:tgtEl>
                                          <p:spTgt spid="5"/>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 presetClass="exit" presetSubtype="0" fill="hold" nodeType="withEffect">
                                  <p:stCondLst>
                                    <p:cond delay="0"/>
                                  </p:stCondLst>
                                  <p:childTnLst>
                                    <p:set>
                                      <p:cBhvr>
                                        <p:cTn id="46" dur="1" fill="hold">
                                          <p:stCondLst>
                                            <p:cond delay="0"/>
                                          </p:stCondLst>
                                        </p:cTn>
                                        <p:tgtEl>
                                          <p:spTgt spid="20"/>
                                        </p:tgtEl>
                                        <p:attrNameLst>
                                          <p:attrName>style.visibility</p:attrName>
                                        </p:attrNameLst>
                                      </p:cBhvr>
                                      <p:to>
                                        <p:strVal val="hidden"/>
                                      </p:to>
                                    </p:set>
                                  </p:childTnLst>
                                </p:cTn>
                              </p:par>
                              <p:par>
                                <p:cTn id="47" presetID="10" presetClass="entr" presetSubtype="0" fill="hold" nodeType="with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fade">
                                      <p:cBhvr>
                                        <p:cTn id="49" dur="500"/>
                                        <p:tgtEl>
                                          <p:spTgt spid="3"/>
                                        </p:tgtEl>
                                      </p:cBhvr>
                                    </p:animEffect>
                                  </p:childTnLst>
                                </p:cTn>
                              </p:par>
                            </p:childTnLst>
                          </p:cTn>
                        </p:par>
                      </p:childTnLst>
                    </p:cTn>
                  </p:par>
                  <p:par>
                    <p:cTn id="50" fill="hold">
                      <p:stCondLst>
                        <p:cond delay="indefinite"/>
                      </p:stCondLst>
                      <p:childTnLst>
                        <p:par>
                          <p:cTn id="51" fill="hold">
                            <p:stCondLst>
                              <p:cond delay="0"/>
                            </p:stCondLst>
                            <p:childTnLst>
                              <p:par>
                                <p:cTn id="52" presetID="0" presetClass="path" presetSubtype="0" accel="50000" decel="50000" fill="hold" nodeType="clickEffect">
                                  <p:stCondLst>
                                    <p:cond delay="0"/>
                                  </p:stCondLst>
                                  <p:childTnLst>
                                    <p:animMotion origin="layout" path="M 0 0 L 0 0.15432 " pathEditMode="relative" ptsTypes="AA">
                                      <p:cBhvr>
                                        <p:cTn id="53" dur="2000" fill="hold"/>
                                        <p:tgtEl>
                                          <p:spTgt spid="6"/>
                                        </p:tgtEl>
                                        <p:attrNameLst>
                                          <p:attrName>ppt_x</p:attrName>
                                          <p:attrName>ppt_y</p:attrName>
                                        </p:attrNameLst>
                                      </p:cBhvr>
                                    </p:animMotion>
                                  </p:childTnLst>
                                </p:cTn>
                              </p:par>
                              <p:par>
                                <p:cTn id="54" presetID="0" presetClass="path" presetSubtype="0" accel="50000" decel="50000" fill="hold" nodeType="withEffect">
                                  <p:stCondLst>
                                    <p:cond delay="0"/>
                                  </p:stCondLst>
                                  <p:childTnLst>
                                    <p:animMotion origin="layout" path="M 0 0 L 0 0.15432 " pathEditMode="relative" ptsTypes="AA">
                                      <p:cBhvr>
                                        <p:cTn id="55" dur="2000" fill="hold"/>
                                        <p:tgtEl>
                                          <p:spTgt spid="9"/>
                                        </p:tgtEl>
                                        <p:attrNameLst>
                                          <p:attrName>ppt_x</p:attrName>
                                          <p:attrName>ppt_y</p:attrName>
                                        </p:attrNameLst>
                                      </p:cBhvr>
                                    </p:animMotion>
                                  </p:childTnLst>
                                </p:cTn>
                              </p:par>
                              <p:par>
                                <p:cTn id="56" presetID="0" presetClass="path" presetSubtype="0" accel="50000" decel="50000" fill="hold" nodeType="withEffect">
                                  <p:stCondLst>
                                    <p:cond delay="0"/>
                                  </p:stCondLst>
                                  <p:childTnLst>
                                    <p:animMotion origin="layout" path="M 0 0 L 0 0.15432 " pathEditMode="relative" ptsTypes="AA">
                                      <p:cBhvr>
                                        <p:cTn id="57" dur="2000" fill="hold"/>
                                        <p:tgtEl>
                                          <p:spTgt spid="7"/>
                                        </p:tgtEl>
                                        <p:attrNameLst>
                                          <p:attrName>ppt_x</p:attrName>
                                          <p:attrName>ppt_y</p:attrName>
                                        </p:attrNameLst>
                                      </p:cBhvr>
                                    </p:animMotion>
                                  </p:childTnLst>
                                </p:cTn>
                              </p:par>
                              <p:par>
                                <p:cTn id="58" presetID="0" presetClass="path" presetSubtype="0" accel="50000" decel="50000" fill="hold" nodeType="withEffect">
                                  <p:stCondLst>
                                    <p:cond delay="0"/>
                                  </p:stCondLst>
                                  <p:childTnLst>
                                    <p:animMotion origin="layout" path="M 0 0 L 0 0.15432 " pathEditMode="relative" ptsTypes="AA">
                                      <p:cBhvr>
                                        <p:cTn id="59" dur="2000" fill="hold"/>
                                        <p:tgtEl>
                                          <p:spTgt spid="8"/>
                                        </p:tgtEl>
                                        <p:attrNameLst>
                                          <p:attrName>ppt_x</p:attrName>
                                          <p:attrName>ppt_y</p:attrName>
                                        </p:attrNameLst>
                                      </p:cBhvr>
                                    </p:animMotion>
                                  </p:childTnLst>
                                </p:cTn>
                              </p:par>
                              <p:par>
                                <p:cTn id="60" presetID="0" presetClass="path" presetSubtype="0" accel="50000" decel="50000" fill="hold" nodeType="withEffect">
                                  <p:stCondLst>
                                    <p:cond delay="0"/>
                                  </p:stCondLst>
                                  <p:childTnLst>
                                    <p:animMotion origin="layout" path="M 0 0 L 0 0.15432 " pathEditMode="relative" ptsTypes="AA">
                                      <p:cBhvr>
                                        <p:cTn id="61" dur="2000" fill="hold"/>
                                        <p:tgtEl>
                                          <p:spTgt spid="11"/>
                                        </p:tgtEl>
                                        <p:attrNameLst>
                                          <p:attrName>ppt_x</p:attrName>
                                          <p:attrName>ppt_y</p:attrName>
                                        </p:attrNameLst>
                                      </p:cBhvr>
                                    </p:animMotion>
                                  </p:childTnLst>
                                </p:cTn>
                              </p:par>
                              <p:par>
                                <p:cTn id="62" presetID="0" presetClass="path" presetSubtype="0" accel="50000" decel="50000" fill="hold" nodeType="withEffect">
                                  <p:stCondLst>
                                    <p:cond delay="0"/>
                                  </p:stCondLst>
                                  <p:childTnLst>
                                    <p:animMotion origin="layout" path="M 0 0 L 0 0.15432 " pathEditMode="relative" ptsTypes="AA">
                                      <p:cBhvr>
                                        <p:cTn id="63" dur="2000" fill="hold"/>
                                        <p:tgtEl>
                                          <p:spTgt spid="10"/>
                                        </p:tgtEl>
                                        <p:attrNameLst>
                                          <p:attrName>ppt_x</p:attrName>
                                          <p:attrName>ppt_y</p:attrName>
                                        </p:attrNameLst>
                                      </p:cBhvr>
                                    </p:animMotion>
                                  </p:childTnLst>
                                </p:cTn>
                              </p:par>
                              <p:par>
                                <p:cTn id="64" presetID="0" presetClass="path" presetSubtype="0" accel="50000" decel="50000" fill="hold" grpId="0" nodeType="withEffect">
                                  <p:stCondLst>
                                    <p:cond delay="0"/>
                                  </p:stCondLst>
                                  <p:childTnLst>
                                    <p:animMotion origin="layout" path="M 0 0 L 0 0.15432 " pathEditMode="relative" ptsTypes="AA">
                                      <p:cBhvr>
                                        <p:cTn id="65" dur="2000" fill="hold"/>
                                        <p:tgtEl>
                                          <p:spTgt spid="12"/>
                                        </p:tgtEl>
                                        <p:attrNameLst>
                                          <p:attrName>ppt_x</p:attrName>
                                          <p:attrName>ppt_y</p:attrName>
                                        </p:attrNameLst>
                                      </p:cBhvr>
                                    </p:animMotion>
                                  </p:childTnLst>
                                </p:cTn>
                              </p:par>
                              <p:par>
                                <p:cTn id="66" presetID="0" presetClass="path" presetSubtype="0" accel="50000" decel="50000" fill="hold" grpId="1" nodeType="withEffect">
                                  <p:stCondLst>
                                    <p:cond delay="0"/>
                                  </p:stCondLst>
                                  <p:childTnLst>
                                    <p:animMotion origin="layout" path="M 1.38889E-6 -3.58025E-6 L 1.38889E-6 0.15432 " pathEditMode="relative" rAng="0" ptsTypes="AA">
                                      <p:cBhvr>
                                        <p:cTn id="67" dur="2000" fill="hold"/>
                                        <p:tgtEl>
                                          <p:spTgt spid="17"/>
                                        </p:tgtEl>
                                        <p:attrNameLst>
                                          <p:attrName>ppt_x</p:attrName>
                                          <p:attrName>ppt_y</p:attrName>
                                        </p:attrNameLst>
                                      </p:cBhvr>
                                      <p:rCtr x="0" y="7716"/>
                                    </p:animMotion>
                                  </p:childTnLst>
                                </p:cTn>
                              </p:par>
                              <p:par>
                                <p:cTn id="68" presetID="0" presetClass="path" presetSubtype="0" accel="50000" decel="50000" fill="hold" grpId="1" nodeType="withEffect">
                                  <p:stCondLst>
                                    <p:cond delay="0"/>
                                  </p:stCondLst>
                                  <p:childTnLst>
                                    <p:animMotion origin="layout" path="M -2.22222E-6 4.07407E-6 L -2.22222E-6 0.15432 " pathEditMode="relative" rAng="0" ptsTypes="AA">
                                      <p:cBhvr>
                                        <p:cTn id="69" dur="2000" fill="hold"/>
                                        <p:tgtEl>
                                          <p:spTgt spid="16"/>
                                        </p:tgtEl>
                                        <p:attrNameLst>
                                          <p:attrName>ppt_x</p:attrName>
                                          <p:attrName>ppt_y</p:attrName>
                                        </p:attrNameLst>
                                      </p:cBhvr>
                                      <p:rCtr x="0" y="7716"/>
                                    </p:animMotion>
                                  </p:childTnLst>
                                </p:cTn>
                              </p:par>
                              <p:par>
                                <p:cTn id="70" presetID="0" presetClass="path" presetSubtype="0" accel="50000" decel="50000" fill="hold" grpId="1" nodeType="withEffect">
                                  <p:stCondLst>
                                    <p:cond delay="0"/>
                                  </p:stCondLst>
                                  <p:childTnLst>
                                    <p:animMotion origin="layout" path="M -2.22222E-6 -3.58025E-6 L -2.22222E-6 0.15432 " pathEditMode="relative" rAng="0" ptsTypes="AA">
                                      <p:cBhvr>
                                        <p:cTn id="71" dur="2000" fill="hold"/>
                                        <p:tgtEl>
                                          <p:spTgt spid="15"/>
                                        </p:tgtEl>
                                        <p:attrNameLst>
                                          <p:attrName>ppt_x</p:attrName>
                                          <p:attrName>ppt_y</p:attrName>
                                        </p:attrNameLst>
                                      </p:cBhvr>
                                      <p:rCtr x="0" y="7716"/>
                                    </p:animMotion>
                                  </p:childTnLst>
                                </p:cTn>
                              </p:par>
                              <p:par>
                                <p:cTn id="72" presetID="0" presetClass="path" presetSubtype="0" accel="50000" decel="50000" fill="hold" grpId="1" nodeType="withEffect">
                                  <p:stCondLst>
                                    <p:cond delay="0"/>
                                  </p:stCondLst>
                                  <p:childTnLst>
                                    <p:animMotion origin="layout" path="M 5.55556E-7 -3.58025E-6 L 5.55556E-7 0.15432 " pathEditMode="relative" rAng="0" ptsTypes="AA">
                                      <p:cBhvr>
                                        <p:cTn id="73" dur="2000" fill="hold"/>
                                        <p:tgtEl>
                                          <p:spTgt spid="14"/>
                                        </p:tgtEl>
                                        <p:attrNameLst>
                                          <p:attrName>ppt_x</p:attrName>
                                          <p:attrName>ppt_y</p:attrName>
                                        </p:attrNameLst>
                                      </p:cBhvr>
                                      <p:rCtr x="0" y="7716"/>
                                    </p:animMotion>
                                  </p:childTnLst>
                                </p:cTn>
                              </p:par>
                              <p:par>
                                <p:cTn id="74" presetID="0" presetClass="path" presetSubtype="0" accel="50000" decel="50000" fill="hold" grpId="0" nodeType="withEffect">
                                  <p:stCondLst>
                                    <p:cond delay="0"/>
                                  </p:stCondLst>
                                  <p:childTnLst>
                                    <p:animMotion origin="layout" path="M -3.05556E-6 1.60494E-6 L -3.05556E-6 0.15432 " pathEditMode="relative" rAng="0" ptsTypes="AA">
                                      <p:cBhvr>
                                        <p:cTn id="75" dur="2000" fill="hold"/>
                                        <p:tgtEl>
                                          <p:spTgt spid="13"/>
                                        </p:tgtEl>
                                        <p:attrNameLst>
                                          <p:attrName>ppt_x</p:attrName>
                                          <p:attrName>ppt_y</p:attrName>
                                        </p:attrNameLst>
                                      </p:cBhvr>
                                      <p:rCtr x="0" y="7716"/>
                                    </p:animMotion>
                                  </p:childTnLst>
                                </p:cTn>
                              </p:par>
                              <p:par>
                                <p:cTn id="76" presetID="1" presetClass="exit" presetSubtype="0" fill="hold" nodeType="withEffect">
                                  <p:stCondLst>
                                    <p:cond delay="0"/>
                                  </p:stCondLst>
                                  <p:childTnLst>
                                    <p:set>
                                      <p:cBhvr>
                                        <p:cTn id="77"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P spid="14" grpId="1"/>
      <p:bldP spid="15" grpId="0"/>
      <p:bldP spid="15" grpId="1"/>
      <p:bldP spid="16" grpId="0"/>
      <p:bldP spid="16" grpId="1"/>
      <p:bldP spid="17" grpId="0"/>
      <p:bldP spid="17"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smtClean="0"/>
              <a:t>Architecting Mobile Apps</a:t>
            </a:r>
            <a:endParaRPr lang="en-US" sz="7200" dirty="0"/>
          </a:p>
        </p:txBody>
      </p:sp>
    </p:spTree>
    <p:extLst>
      <p:ext uri="{BB962C8B-B14F-4D97-AF65-F5344CB8AC3E}">
        <p14:creationId xmlns:p14="http://schemas.microsoft.com/office/powerpoint/2010/main" val="176088308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7328772" y="2488321"/>
            <a:ext cx="2159811" cy="2595515"/>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r>
              <a:rPr lang="en-US" sz="800" kern="0" dirty="0">
                <a:solidFill>
                  <a:srgbClr val="00BBF1"/>
                </a:solidFill>
                <a:ea typeface="Segoe UI" pitchFamily="34" charset="0"/>
                <a:cs typeface="Segoe UI" pitchFamily="34" charset="0"/>
              </a:rPr>
              <a:t> </a:t>
            </a:r>
          </a:p>
        </p:txBody>
      </p:sp>
      <p:sp>
        <p:nvSpPr>
          <p:cNvPr id="33" name="Rectangle 32"/>
          <p:cNvSpPr/>
          <p:nvPr/>
        </p:nvSpPr>
        <p:spPr bwMode="auto">
          <a:xfrm>
            <a:off x="7325834" y="2488322"/>
            <a:ext cx="2159811" cy="822751"/>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r>
              <a:rPr lang="en-US" sz="800" kern="0" dirty="0">
                <a:solidFill>
                  <a:schemeClr val="tx1"/>
                </a:solidFill>
                <a:ea typeface="Segoe UI" pitchFamily="34" charset="0"/>
                <a:cs typeface="Segoe UI" pitchFamily="34" charset="0"/>
              </a:rPr>
              <a:t> </a:t>
            </a:r>
          </a:p>
        </p:txBody>
      </p:sp>
      <p:sp>
        <p:nvSpPr>
          <p:cNvPr id="12" name="Rectangle 11"/>
          <p:cNvSpPr/>
          <p:nvPr/>
        </p:nvSpPr>
        <p:spPr bwMode="auto">
          <a:xfrm>
            <a:off x="5142977" y="2488321"/>
            <a:ext cx="2159811" cy="2595515"/>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r>
              <a:rPr lang="en-US" sz="800" kern="0" dirty="0">
                <a:gradFill>
                  <a:gsLst>
                    <a:gs pos="0">
                      <a:srgbClr val="FFFFFF"/>
                    </a:gs>
                    <a:gs pos="100000">
                      <a:srgbClr val="FFFFFF"/>
                    </a:gs>
                  </a:gsLst>
                  <a:lin ang="5400000" scaled="0"/>
                </a:gradFill>
                <a:ea typeface="Segoe UI" pitchFamily="34" charset="0"/>
                <a:cs typeface="Segoe UI" pitchFamily="34" charset="0"/>
              </a:rPr>
              <a:t> </a:t>
            </a:r>
          </a:p>
        </p:txBody>
      </p:sp>
      <p:sp>
        <p:nvSpPr>
          <p:cNvPr id="32" name="Rectangle 31"/>
          <p:cNvSpPr/>
          <p:nvPr/>
        </p:nvSpPr>
        <p:spPr bwMode="auto">
          <a:xfrm>
            <a:off x="5149242" y="2488322"/>
            <a:ext cx="2150608" cy="822751"/>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r>
              <a:rPr lang="en-US" sz="800" kern="0" dirty="0">
                <a:gradFill>
                  <a:gsLst>
                    <a:gs pos="0">
                      <a:srgbClr val="FFFFFF"/>
                    </a:gs>
                    <a:gs pos="100000">
                      <a:srgbClr val="FFFFFF"/>
                    </a:gs>
                  </a:gsLst>
                  <a:lin ang="5400000" scaled="0"/>
                </a:gradFill>
                <a:ea typeface="Segoe UI" pitchFamily="34" charset="0"/>
                <a:cs typeface="Segoe UI" pitchFamily="34" charset="0"/>
              </a:rPr>
              <a:t> </a:t>
            </a:r>
          </a:p>
        </p:txBody>
      </p:sp>
      <p:sp>
        <p:nvSpPr>
          <p:cNvPr id="9" name="Rectangle 8"/>
          <p:cNvSpPr/>
          <p:nvPr/>
        </p:nvSpPr>
        <p:spPr bwMode="auto">
          <a:xfrm>
            <a:off x="2950833" y="2488321"/>
            <a:ext cx="2159811" cy="2595515"/>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r>
              <a:rPr lang="en-US" sz="800" kern="0" dirty="0">
                <a:gradFill>
                  <a:gsLst>
                    <a:gs pos="0">
                      <a:srgbClr val="FFFFFF"/>
                    </a:gs>
                    <a:gs pos="100000">
                      <a:srgbClr val="FFFFFF"/>
                    </a:gs>
                  </a:gsLst>
                  <a:lin ang="5400000" scaled="0"/>
                </a:gradFill>
                <a:ea typeface="Segoe UI" pitchFamily="34" charset="0"/>
                <a:cs typeface="Segoe UI" pitchFamily="34" charset="0"/>
              </a:rPr>
              <a:t> </a:t>
            </a:r>
          </a:p>
        </p:txBody>
      </p:sp>
      <p:sp>
        <p:nvSpPr>
          <p:cNvPr id="31" name="Rectangle 30"/>
          <p:cNvSpPr/>
          <p:nvPr/>
        </p:nvSpPr>
        <p:spPr bwMode="auto">
          <a:xfrm>
            <a:off x="2961742" y="2488322"/>
            <a:ext cx="2155165" cy="822751"/>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r>
              <a:rPr lang="en-US" sz="800" kern="0" dirty="0">
                <a:gradFill>
                  <a:gsLst>
                    <a:gs pos="0">
                      <a:srgbClr val="FFFFFF"/>
                    </a:gs>
                    <a:gs pos="100000">
                      <a:srgbClr val="FFFFFF"/>
                    </a:gs>
                  </a:gsLst>
                  <a:lin ang="5400000" scaled="0"/>
                </a:gradFill>
                <a:ea typeface="Segoe UI" pitchFamily="34" charset="0"/>
                <a:cs typeface="Segoe UI" pitchFamily="34" charset="0"/>
              </a:rPr>
              <a:t> </a:t>
            </a:r>
          </a:p>
        </p:txBody>
      </p:sp>
      <p:sp>
        <p:nvSpPr>
          <p:cNvPr id="2" name="Title 1"/>
          <p:cNvSpPr>
            <a:spLocks noGrp="1"/>
          </p:cNvSpPr>
          <p:nvPr>
            <p:ph type="title"/>
          </p:nvPr>
        </p:nvSpPr>
        <p:spPr/>
        <p:txBody>
          <a:bodyPr/>
          <a:lstStyle/>
          <a:p>
            <a:pPr algn="ctr"/>
            <a:r>
              <a:rPr lang="en-US" dirty="0"/>
              <a:t>Silo Approach</a:t>
            </a:r>
          </a:p>
        </p:txBody>
      </p:sp>
      <p:sp>
        <p:nvSpPr>
          <p:cNvPr id="21" name="TextBox 20"/>
          <p:cNvSpPr txBox="1"/>
          <p:nvPr/>
        </p:nvSpPr>
        <p:spPr>
          <a:xfrm>
            <a:off x="2961741" y="2562243"/>
            <a:ext cx="2145965" cy="640849"/>
          </a:xfrm>
          <a:prstGeom prst="rect">
            <a:avLst/>
          </a:prstGeom>
          <a:noFill/>
        </p:spPr>
        <p:txBody>
          <a:bodyPr wrap="square" lIns="182855" tIns="146283" rIns="182855" bIns="146283" rtlCol="0">
            <a:spAutoFit/>
          </a:bodyPr>
          <a:lstStyle/>
          <a:p>
            <a:pPr algn="ctr" defTabSz="932305"/>
            <a:r>
              <a:rPr lang="en-US" sz="2201" kern="0" dirty="0">
                <a:solidFill>
                  <a:schemeClr val="bg1"/>
                </a:solidFill>
              </a:rPr>
              <a:t>iOS</a:t>
            </a:r>
          </a:p>
        </p:txBody>
      </p:sp>
      <p:sp>
        <p:nvSpPr>
          <p:cNvPr id="22" name="TextBox 21"/>
          <p:cNvSpPr txBox="1"/>
          <p:nvPr/>
        </p:nvSpPr>
        <p:spPr>
          <a:xfrm>
            <a:off x="7336741" y="2574941"/>
            <a:ext cx="2145965" cy="640849"/>
          </a:xfrm>
          <a:prstGeom prst="rect">
            <a:avLst/>
          </a:prstGeom>
          <a:noFill/>
        </p:spPr>
        <p:txBody>
          <a:bodyPr wrap="square" lIns="182855" tIns="146283" rIns="182855" bIns="146283" rtlCol="0">
            <a:spAutoFit/>
          </a:bodyPr>
          <a:lstStyle/>
          <a:p>
            <a:pPr algn="ctr" defTabSz="932305"/>
            <a:r>
              <a:rPr lang="en-US" sz="2201" kern="0" dirty="0">
                <a:solidFill>
                  <a:schemeClr val="bg1"/>
                </a:solidFill>
              </a:rPr>
              <a:t>Windows</a:t>
            </a:r>
          </a:p>
        </p:txBody>
      </p:sp>
      <p:sp>
        <p:nvSpPr>
          <p:cNvPr id="23" name="TextBox 22"/>
          <p:cNvSpPr txBox="1"/>
          <p:nvPr/>
        </p:nvSpPr>
        <p:spPr>
          <a:xfrm>
            <a:off x="5149239" y="2574941"/>
            <a:ext cx="2145965" cy="640849"/>
          </a:xfrm>
          <a:prstGeom prst="rect">
            <a:avLst/>
          </a:prstGeom>
          <a:noFill/>
        </p:spPr>
        <p:txBody>
          <a:bodyPr wrap="square" lIns="182855" tIns="146283" rIns="182855" bIns="146283" rtlCol="0">
            <a:spAutoFit/>
          </a:bodyPr>
          <a:lstStyle/>
          <a:p>
            <a:pPr algn="ctr" defTabSz="932305"/>
            <a:r>
              <a:rPr lang="en-US" sz="2201" kern="0" dirty="0">
                <a:solidFill>
                  <a:schemeClr val="bg1"/>
                </a:solidFill>
              </a:rPr>
              <a:t>Android</a:t>
            </a:r>
          </a:p>
        </p:txBody>
      </p:sp>
      <p:sp>
        <p:nvSpPr>
          <p:cNvPr id="24" name="TextBox 23"/>
          <p:cNvSpPr txBox="1"/>
          <p:nvPr/>
        </p:nvSpPr>
        <p:spPr>
          <a:xfrm>
            <a:off x="2964679" y="3897849"/>
            <a:ext cx="2145965" cy="923230"/>
          </a:xfrm>
          <a:prstGeom prst="rect">
            <a:avLst/>
          </a:prstGeom>
          <a:noFill/>
        </p:spPr>
        <p:txBody>
          <a:bodyPr wrap="square" lIns="182855" tIns="146283" rIns="182855" bIns="146283" rtlCol="0">
            <a:spAutoFit/>
          </a:bodyPr>
          <a:lstStyle/>
          <a:p>
            <a:pPr algn="ctr" defTabSz="932305"/>
            <a:r>
              <a:rPr lang="en-US" sz="2000" kern="0" dirty="0">
                <a:solidFill>
                  <a:schemeClr val="bg1"/>
                </a:solidFill>
              </a:rPr>
              <a:t>Objective-C</a:t>
            </a:r>
          </a:p>
          <a:p>
            <a:pPr algn="ctr" defTabSz="932305"/>
            <a:r>
              <a:rPr lang="en-US" sz="2000" kern="0" dirty="0">
                <a:solidFill>
                  <a:schemeClr val="bg1"/>
                </a:solidFill>
                <a:latin typeface="+mj-lt"/>
              </a:rPr>
              <a:t>Xcode</a:t>
            </a:r>
          </a:p>
        </p:txBody>
      </p:sp>
      <p:sp>
        <p:nvSpPr>
          <p:cNvPr id="25" name="TextBox 24"/>
          <p:cNvSpPr txBox="1"/>
          <p:nvPr/>
        </p:nvSpPr>
        <p:spPr>
          <a:xfrm>
            <a:off x="7339680" y="3897849"/>
            <a:ext cx="2145965" cy="923230"/>
          </a:xfrm>
          <a:prstGeom prst="rect">
            <a:avLst/>
          </a:prstGeom>
          <a:noFill/>
        </p:spPr>
        <p:txBody>
          <a:bodyPr wrap="square" lIns="182855" tIns="146283" rIns="182855" bIns="146283" rtlCol="0">
            <a:spAutoFit/>
          </a:bodyPr>
          <a:lstStyle/>
          <a:p>
            <a:pPr algn="ctr" defTabSz="932305"/>
            <a:r>
              <a:rPr lang="en-US" sz="2000" kern="0" dirty="0">
                <a:solidFill>
                  <a:schemeClr val="bg1"/>
                </a:solidFill>
              </a:rPr>
              <a:t>C#</a:t>
            </a:r>
          </a:p>
          <a:p>
            <a:pPr algn="ctr" defTabSz="932305"/>
            <a:r>
              <a:rPr lang="en-US" sz="2000" kern="0" dirty="0">
                <a:solidFill>
                  <a:schemeClr val="bg1"/>
                </a:solidFill>
                <a:latin typeface="+mj-lt"/>
              </a:rPr>
              <a:t>Visual Studio</a:t>
            </a:r>
          </a:p>
        </p:txBody>
      </p:sp>
      <p:sp>
        <p:nvSpPr>
          <p:cNvPr id="26" name="TextBox 25"/>
          <p:cNvSpPr txBox="1"/>
          <p:nvPr/>
        </p:nvSpPr>
        <p:spPr>
          <a:xfrm>
            <a:off x="5152179" y="3897850"/>
            <a:ext cx="2145965" cy="923230"/>
          </a:xfrm>
          <a:prstGeom prst="rect">
            <a:avLst/>
          </a:prstGeom>
          <a:noFill/>
        </p:spPr>
        <p:txBody>
          <a:bodyPr wrap="square" lIns="182855" tIns="146283" rIns="182855" bIns="146283" rtlCol="0">
            <a:spAutoFit/>
          </a:bodyPr>
          <a:lstStyle/>
          <a:p>
            <a:pPr algn="ctr" defTabSz="932305"/>
            <a:r>
              <a:rPr lang="en-US" sz="2000" kern="0" dirty="0">
                <a:solidFill>
                  <a:schemeClr val="bg1"/>
                </a:solidFill>
              </a:rPr>
              <a:t>Java</a:t>
            </a:r>
          </a:p>
          <a:p>
            <a:pPr algn="ctr" defTabSz="932305"/>
            <a:r>
              <a:rPr lang="en-US" sz="2000" kern="0" dirty="0">
                <a:solidFill>
                  <a:schemeClr val="bg1"/>
                </a:solidFill>
                <a:latin typeface="+mj-lt"/>
              </a:rPr>
              <a:t>Android Studio</a:t>
            </a:r>
          </a:p>
        </p:txBody>
      </p:sp>
      <p:sp>
        <p:nvSpPr>
          <p:cNvPr id="28" name="TextBox 27"/>
          <p:cNvSpPr txBox="1"/>
          <p:nvPr/>
        </p:nvSpPr>
        <p:spPr>
          <a:xfrm>
            <a:off x="427859" y="5655622"/>
            <a:ext cx="11580758" cy="647649"/>
          </a:xfrm>
          <a:prstGeom prst="rect">
            <a:avLst/>
          </a:prstGeom>
          <a:noFill/>
        </p:spPr>
        <p:txBody>
          <a:bodyPr wrap="square" lIns="182855" tIns="146283" rIns="182855" bIns="146283" rtlCol="0">
            <a:spAutoFit/>
          </a:bodyPr>
          <a:lstStyle/>
          <a:p>
            <a:pPr algn="ctr" defTabSz="932305"/>
            <a:r>
              <a:rPr lang="en-US" sz="2244" kern="0" dirty="0"/>
              <a:t>No shared code • Many languages &amp; development environments • Multiple teams</a:t>
            </a:r>
          </a:p>
        </p:txBody>
      </p:sp>
      <p:sp>
        <p:nvSpPr>
          <p:cNvPr id="29" name="Left Brace 28"/>
          <p:cNvSpPr/>
          <p:nvPr/>
        </p:nvSpPr>
        <p:spPr>
          <a:xfrm rot="5400000">
            <a:off x="6099988" y="591"/>
            <a:ext cx="236503" cy="10945846"/>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466298"/>
            <a:endParaRPr lang="en-US" sz="1801" kern="0">
              <a:ln w="38100" cmpd="sng">
                <a:solidFill>
                  <a:srgbClr val="000000"/>
                </a:solidFill>
                <a:prstDash val="dash"/>
              </a:ln>
              <a:solidFill>
                <a:sysClr val="windowText" lastClr="000000"/>
              </a:solidFill>
            </a:endParaRPr>
          </a:p>
        </p:txBody>
      </p:sp>
      <p:grpSp>
        <p:nvGrpSpPr>
          <p:cNvPr id="46" name="Group 45"/>
          <p:cNvGrpSpPr/>
          <p:nvPr/>
        </p:nvGrpSpPr>
        <p:grpSpPr>
          <a:xfrm>
            <a:off x="3639720" y="1497213"/>
            <a:ext cx="802996" cy="802996"/>
            <a:chOff x="2057400" y="2654300"/>
            <a:chExt cx="1028700" cy="1028700"/>
          </a:xfrm>
          <a:solidFill>
            <a:srgbClr val="9570D5"/>
          </a:solidFill>
        </p:grpSpPr>
        <p:sp>
          <p:nvSpPr>
            <p:cNvPr id="47" name="Oval 46"/>
            <p:cNvSpPr/>
            <p:nvPr/>
          </p:nvSpPr>
          <p:spPr bwMode="auto">
            <a:xfrm>
              <a:off x="2057400" y="2654300"/>
              <a:ext cx="1028700" cy="10287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a:grpFill/>
          </p:spPr>
        </p:pic>
      </p:grpSp>
      <p:grpSp>
        <p:nvGrpSpPr>
          <p:cNvPr id="49" name="Group 48"/>
          <p:cNvGrpSpPr/>
          <p:nvPr/>
        </p:nvGrpSpPr>
        <p:grpSpPr>
          <a:xfrm>
            <a:off x="5831864" y="1494206"/>
            <a:ext cx="802996" cy="802996"/>
            <a:chOff x="3810000" y="3073400"/>
            <a:chExt cx="1028700" cy="1028700"/>
          </a:xfrm>
          <a:solidFill>
            <a:srgbClr val="66B11F"/>
          </a:solidFill>
        </p:grpSpPr>
        <p:sp>
          <p:nvSpPr>
            <p:cNvPr id="50" name="Oval 49"/>
            <p:cNvSpPr/>
            <p:nvPr/>
          </p:nvSpPr>
          <p:spPr bwMode="auto">
            <a:xfrm>
              <a:off x="3810000" y="3073400"/>
              <a:ext cx="1028700" cy="10287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a:grpFill/>
          </p:spPr>
        </p:pic>
      </p:grpSp>
      <p:grpSp>
        <p:nvGrpSpPr>
          <p:cNvPr id="52" name="Group 51"/>
          <p:cNvGrpSpPr/>
          <p:nvPr/>
        </p:nvGrpSpPr>
        <p:grpSpPr>
          <a:xfrm>
            <a:off x="8017659" y="1506904"/>
            <a:ext cx="802996" cy="802996"/>
            <a:chOff x="6083300" y="3073400"/>
            <a:chExt cx="1028700" cy="1028700"/>
          </a:xfrm>
          <a:solidFill>
            <a:srgbClr val="00BBF1"/>
          </a:solidFill>
        </p:grpSpPr>
        <p:sp>
          <p:nvSpPr>
            <p:cNvPr id="53" name="Oval 52"/>
            <p:cNvSpPr/>
            <p:nvPr/>
          </p:nvSpPr>
          <p:spPr bwMode="auto">
            <a:xfrm>
              <a:off x="6083300" y="3073400"/>
              <a:ext cx="1028700" cy="10287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endParaRPr lang="en-US" sz="800" kern="0" dirty="0">
                <a:solidFill>
                  <a:schemeClr val="tx1"/>
                </a:soli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a:grpFill/>
          </p:spPr>
        </p:pic>
      </p:grpSp>
    </p:spTree>
    <p:extLst>
      <p:ext uri="{BB962C8B-B14F-4D97-AF65-F5344CB8AC3E}">
        <p14:creationId xmlns:p14="http://schemas.microsoft.com/office/powerpoint/2010/main" val="961369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Write Once, Run Anywhere</a:t>
            </a:r>
          </a:p>
        </p:txBody>
      </p:sp>
      <p:sp>
        <p:nvSpPr>
          <p:cNvPr id="35" name="Left Brace 34"/>
          <p:cNvSpPr/>
          <p:nvPr/>
        </p:nvSpPr>
        <p:spPr>
          <a:xfrm rot="5400000">
            <a:off x="6103955" y="820927"/>
            <a:ext cx="228568" cy="9269685"/>
          </a:xfrm>
          <a:prstGeom prst="leftBrace">
            <a:avLst>
              <a:gd name="adj1" fmla="val 56668"/>
              <a:gd name="adj2" fmla="val 50000"/>
            </a:avLst>
          </a:prstGeom>
          <a:ln w="19050" cap="rnd">
            <a:solidFill>
              <a:srgbClr val="A6A6A6"/>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466298"/>
            <a:endParaRPr lang="en-US" sz="1801" kern="0">
              <a:ln w="38100" cmpd="sng">
                <a:solidFill>
                  <a:srgbClr val="000000"/>
                </a:solidFill>
                <a:prstDash val="dash"/>
              </a:ln>
              <a:solidFill>
                <a:sysClr val="windowText" lastClr="000000"/>
              </a:solidFill>
            </a:endParaRPr>
          </a:p>
        </p:txBody>
      </p:sp>
      <p:grpSp>
        <p:nvGrpSpPr>
          <p:cNvPr id="57" name="Group 56"/>
          <p:cNvGrpSpPr/>
          <p:nvPr/>
        </p:nvGrpSpPr>
        <p:grpSpPr>
          <a:xfrm>
            <a:off x="4878579" y="1862180"/>
            <a:ext cx="2679320" cy="2679320"/>
            <a:chOff x="5344586" y="1981200"/>
            <a:chExt cx="2679700" cy="2679700"/>
          </a:xfrm>
        </p:grpSpPr>
        <p:sp>
          <p:nvSpPr>
            <p:cNvPr id="55" name="Oval 54"/>
            <p:cNvSpPr/>
            <p:nvPr/>
          </p:nvSpPr>
          <p:spPr bwMode="auto">
            <a:xfrm>
              <a:off x="5344586" y="1981200"/>
              <a:ext cx="2679700" cy="2679700"/>
            </a:xfrm>
            <a:prstGeom prst="ellipse">
              <a:avLst/>
            </a:prstGeom>
            <a:solidFill>
              <a:schemeClr val="bg2">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5738287" y="3569063"/>
              <a:ext cx="1879600" cy="572655"/>
            </a:xfrm>
            <a:prstGeom prst="rect">
              <a:avLst/>
            </a:prstGeom>
            <a:noFill/>
          </p:spPr>
          <p:txBody>
            <a:bodyPr wrap="square" lIns="182855" tIns="146283" rIns="182855" bIns="146283" rtlCol="0">
              <a:spAutoFit/>
            </a:bodyPr>
            <a:lstStyle/>
            <a:p>
              <a:pPr algn="ctr" defTabSz="932305"/>
              <a:r>
                <a:rPr lang="en-US" sz="1801" kern="0" dirty="0">
                  <a:solidFill>
                    <a:schemeClr val="bg1"/>
                  </a:solidFill>
                </a:rPr>
                <a:t>App Generator</a:t>
              </a:r>
            </a:p>
          </p:txBody>
        </p:sp>
        <p:pic>
          <p:nvPicPr>
            <p:cNvPr id="34" name="Picture 33" descr="gears_icon.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67187" y="2594314"/>
              <a:ext cx="1207799" cy="948985"/>
            </a:xfrm>
            <a:prstGeom prst="rect">
              <a:avLst/>
            </a:prstGeom>
          </p:spPr>
        </p:pic>
      </p:grpSp>
      <p:sp>
        <p:nvSpPr>
          <p:cNvPr id="36" name="TextBox 35"/>
          <p:cNvSpPr txBox="1"/>
          <p:nvPr/>
        </p:nvSpPr>
        <p:spPr>
          <a:xfrm>
            <a:off x="1228762" y="2002225"/>
            <a:ext cx="2758974" cy="2367711"/>
          </a:xfrm>
          <a:prstGeom prst="rect">
            <a:avLst/>
          </a:prstGeom>
          <a:noFill/>
        </p:spPr>
        <p:txBody>
          <a:bodyPr wrap="square" lIns="182855" tIns="146283" rIns="182855" bIns="146283" rtlCol="0">
            <a:spAutoFit/>
          </a:bodyPr>
          <a:lstStyle/>
          <a:p>
            <a:pPr algn="r" defTabSz="932305">
              <a:lnSpc>
                <a:spcPct val="110000"/>
              </a:lnSpc>
            </a:pPr>
            <a:r>
              <a:rPr lang="en-US" sz="3001" kern="0" dirty="0"/>
              <a:t>Lua</a:t>
            </a:r>
          </a:p>
          <a:p>
            <a:pPr algn="r" defTabSz="932305">
              <a:lnSpc>
                <a:spcPct val="110000"/>
              </a:lnSpc>
            </a:pPr>
            <a:r>
              <a:rPr lang="en-US" sz="3001" kern="0" dirty="0"/>
              <a:t>Javascript</a:t>
            </a:r>
          </a:p>
          <a:p>
            <a:pPr algn="r" defTabSz="932305">
              <a:lnSpc>
                <a:spcPct val="110000"/>
              </a:lnSpc>
            </a:pPr>
            <a:r>
              <a:rPr lang="en-US" sz="3001" kern="0" dirty="0"/>
              <a:t>Actionscript</a:t>
            </a:r>
          </a:p>
          <a:p>
            <a:pPr algn="r" defTabSz="932305">
              <a:lnSpc>
                <a:spcPct val="110000"/>
              </a:lnSpc>
            </a:pPr>
            <a:r>
              <a:rPr lang="en-US" sz="3001" kern="0" dirty="0"/>
              <a:t>HTML+CSS</a:t>
            </a:r>
          </a:p>
        </p:txBody>
      </p:sp>
      <p:cxnSp>
        <p:nvCxnSpPr>
          <p:cNvPr id="38" name="Straight Arrow Connector 37"/>
          <p:cNvCxnSpPr/>
          <p:nvPr/>
        </p:nvCxnSpPr>
        <p:spPr>
          <a:xfrm>
            <a:off x="4011401" y="2433599"/>
            <a:ext cx="87829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011401" y="2954225"/>
            <a:ext cx="776703"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011401" y="3474851"/>
            <a:ext cx="776703"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011400" y="3995477"/>
            <a:ext cx="865591"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7706577" y="1773291"/>
            <a:ext cx="2180525" cy="2857095"/>
            <a:chOff x="7744886" y="1892300"/>
            <a:chExt cx="2180835" cy="2857500"/>
          </a:xfrm>
        </p:grpSpPr>
        <p:grpSp>
          <p:nvGrpSpPr>
            <p:cNvPr id="30" name="Group 29"/>
            <p:cNvGrpSpPr/>
            <p:nvPr/>
          </p:nvGrpSpPr>
          <p:grpSpPr>
            <a:xfrm>
              <a:off x="9116486" y="1892300"/>
              <a:ext cx="803108" cy="803108"/>
              <a:chOff x="2057400" y="2654300"/>
              <a:chExt cx="1028700" cy="1028700"/>
            </a:xfrm>
          </p:grpSpPr>
          <p:sp>
            <p:nvSpPr>
              <p:cNvPr id="5" name="Oval 4"/>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descr="Apple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6" name="Group 5"/>
            <p:cNvGrpSpPr/>
            <p:nvPr/>
          </p:nvGrpSpPr>
          <p:grpSpPr>
            <a:xfrm>
              <a:off x="9113144" y="2917992"/>
              <a:ext cx="803108" cy="803108"/>
              <a:chOff x="3810000" y="3073400"/>
              <a:chExt cx="1028700" cy="1028700"/>
            </a:xfrm>
          </p:grpSpPr>
          <p:sp>
            <p:nvSpPr>
              <p:cNvPr id="25" name="Oval 24"/>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ndroid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8" name="Group 7"/>
            <p:cNvGrpSpPr/>
            <p:nvPr/>
          </p:nvGrpSpPr>
          <p:grpSpPr>
            <a:xfrm>
              <a:off x="9122613" y="3946692"/>
              <a:ext cx="803108" cy="803108"/>
              <a:chOff x="6083300" y="3073400"/>
              <a:chExt cx="1028700" cy="1028700"/>
            </a:xfrm>
          </p:grpSpPr>
          <p:sp>
            <p:nvSpPr>
              <p:cNvPr id="28" name="Oval 27"/>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descr="Windows_logo.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cxnSp>
          <p:nvCxnSpPr>
            <p:cNvPr id="42" name="Straight Arrow Connector 41"/>
            <p:cNvCxnSpPr/>
            <p:nvPr/>
          </p:nvCxnSpPr>
          <p:spPr>
            <a:xfrm flipV="1">
              <a:off x="7744886" y="2413000"/>
              <a:ext cx="1168400" cy="9017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744886" y="3314700"/>
              <a:ext cx="116840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44886" y="3302000"/>
              <a:ext cx="1168400" cy="9144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427859" y="5633910"/>
            <a:ext cx="11580758" cy="647649"/>
          </a:xfrm>
          <a:prstGeom prst="rect">
            <a:avLst/>
          </a:prstGeom>
          <a:noFill/>
        </p:spPr>
        <p:txBody>
          <a:bodyPr wrap="square" lIns="182855" tIns="146283" rIns="182855" bIns="146283" rtlCol="0">
            <a:spAutoFit/>
          </a:bodyPr>
          <a:lstStyle/>
          <a:p>
            <a:pPr algn="ctr" defTabSz="932305"/>
            <a:r>
              <a:rPr lang="en-US" sz="2244" kern="0" dirty="0"/>
              <a:t>Limited native API access • Slow performance  •  Poor user experience</a:t>
            </a:r>
          </a:p>
        </p:txBody>
      </p:sp>
    </p:spTree>
    <p:extLst>
      <p:ext uri="{BB962C8B-B14F-4D97-AF65-F5344CB8AC3E}">
        <p14:creationId xmlns:p14="http://schemas.microsoft.com/office/powerpoint/2010/main" val="2114021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298" y="295730"/>
            <a:ext cx="11887878" cy="917444"/>
          </a:xfrm>
        </p:spPr>
        <p:txBody>
          <a:bodyPr/>
          <a:lstStyle/>
          <a:p>
            <a:pPr algn="ctr"/>
            <a:r>
              <a:rPr lang="en-US" dirty="0" err="1"/>
              <a:t>Xamarin’s</a:t>
            </a:r>
            <a:r>
              <a:rPr lang="en-US" dirty="0"/>
              <a:t> Unique Approach</a:t>
            </a:r>
          </a:p>
        </p:txBody>
      </p:sp>
      <p:sp>
        <p:nvSpPr>
          <p:cNvPr id="14" name="TextBox 13"/>
          <p:cNvSpPr txBox="1"/>
          <p:nvPr/>
        </p:nvSpPr>
        <p:spPr>
          <a:xfrm>
            <a:off x="427859" y="5753147"/>
            <a:ext cx="11580757" cy="672108"/>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2400" dirty="0">
                <a:solidFill>
                  <a:srgbClr val="70ACBB"/>
                </a:solidFill>
              </a:rPr>
              <a:t>Shared C# codebase  </a:t>
            </a:r>
            <a:r>
              <a:rPr lang="en-US" sz="2400" dirty="0">
                <a:solidFill>
                  <a:srgbClr val="6FBD23"/>
                </a:solidFill>
              </a:rPr>
              <a:t>•</a:t>
            </a:r>
            <a:r>
              <a:rPr lang="en-US" sz="2400" dirty="0">
                <a:solidFill>
                  <a:srgbClr val="16ACEE"/>
                </a:solidFill>
              </a:rPr>
              <a:t>  </a:t>
            </a:r>
            <a:r>
              <a:rPr lang="en-US" sz="2400" dirty="0">
                <a:solidFill>
                  <a:srgbClr val="70ACBB"/>
                </a:solidFill>
              </a:rPr>
              <a:t>100% native API access</a:t>
            </a:r>
            <a:r>
              <a:rPr lang="en-US" sz="2400" dirty="0">
                <a:solidFill>
                  <a:srgbClr val="16ACEE"/>
                </a:solidFill>
              </a:rPr>
              <a:t>  </a:t>
            </a:r>
            <a:r>
              <a:rPr lang="en-US" sz="2400" dirty="0">
                <a:solidFill>
                  <a:srgbClr val="6FBD23"/>
                </a:solidFill>
              </a:rPr>
              <a:t>•</a:t>
            </a:r>
            <a:r>
              <a:rPr lang="en-US" sz="2400" dirty="0">
                <a:solidFill>
                  <a:srgbClr val="16ACEE"/>
                </a:solidFill>
              </a:rPr>
              <a:t>  </a:t>
            </a:r>
            <a:r>
              <a:rPr lang="en-US" sz="2400" dirty="0">
                <a:solidFill>
                  <a:srgbClr val="70ACBB"/>
                </a:solidFill>
              </a:rPr>
              <a:t>High performance</a:t>
            </a:r>
          </a:p>
        </p:txBody>
      </p:sp>
      <p:sp>
        <p:nvSpPr>
          <p:cNvPr id="20" name="Left Brace 19"/>
          <p:cNvSpPr/>
          <p:nvPr/>
        </p:nvSpPr>
        <p:spPr>
          <a:xfrm rot="5400000">
            <a:off x="6106082" y="548258"/>
            <a:ext cx="239459" cy="10042607"/>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endParaRPr lang="en-US">
              <a:ln w="38100" cmpd="sng">
                <a:solidFill>
                  <a:srgbClr val="000000"/>
                </a:solidFill>
                <a:prstDash val="dash"/>
              </a:ln>
              <a:solidFill>
                <a:srgbClr val="404040"/>
              </a:solidFill>
            </a:endParaRPr>
          </a:p>
        </p:txBody>
      </p:sp>
      <p:grpSp>
        <p:nvGrpSpPr>
          <p:cNvPr id="3" name="Group 2"/>
          <p:cNvGrpSpPr/>
          <p:nvPr/>
        </p:nvGrpSpPr>
        <p:grpSpPr>
          <a:xfrm>
            <a:off x="2951900" y="1473713"/>
            <a:ext cx="6547823" cy="3715580"/>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3" y="2150169"/>
              <a:ext cx="2104077" cy="535750"/>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599"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1039"/>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599" dirty="0">
                  <a:solidFill>
                    <a:srgbClr val="FFFFFF"/>
                  </a:solidFill>
                </a:rPr>
                <a:t>Windows C# UI</a:t>
              </a:r>
            </a:p>
          </p:txBody>
        </p:sp>
        <p:sp>
          <p:nvSpPr>
            <p:cNvPr id="43" name="TextBox 42"/>
            <p:cNvSpPr txBox="1"/>
            <p:nvPr/>
          </p:nvSpPr>
          <p:spPr>
            <a:xfrm>
              <a:off x="4962445" y="2150169"/>
              <a:ext cx="2104077" cy="535750"/>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599" dirty="0">
                  <a:solidFill>
                    <a:srgbClr val="FFFFFF"/>
                  </a:solidFill>
                </a:rPr>
                <a:t>Android C# UI</a:t>
              </a:r>
            </a:p>
          </p:txBody>
        </p:sp>
        <p:sp>
          <p:nvSpPr>
            <p:cNvPr id="19" name="TextBox 18"/>
            <p:cNvSpPr txBox="1"/>
            <p:nvPr/>
          </p:nvSpPr>
          <p:spPr>
            <a:xfrm>
              <a:off x="2830401" y="3439156"/>
              <a:ext cx="6393683" cy="905082"/>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3999" dirty="0">
                  <a:solidFill>
                    <a:srgbClr val="FFFFFF"/>
                  </a:solidFill>
                </a:rPr>
                <a:t>Shared C# Mobile</a:t>
              </a:r>
            </a:p>
          </p:txBody>
        </p:sp>
        <p:grpSp>
          <p:nvGrpSpPr>
            <p:cNvPr id="31" name="Group 30"/>
            <p:cNvGrpSpPr/>
            <p:nvPr/>
          </p:nvGrpSpPr>
          <p:grpSpPr>
            <a:xfrm>
              <a:off x="3562935" y="1444948"/>
              <a:ext cx="613490" cy="613491"/>
              <a:chOff x="2057399" y="2725789"/>
              <a:chExt cx="1028699" cy="1028700"/>
            </a:xfrm>
          </p:grpSpPr>
          <p:sp>
            <p:nvSpPr>
              <p:cNvPr id="45" name="Oval 44"/>
              <p:cNvSpPr/>
              <p:nvPr/>
            </p:nvSpPr>
            <p:spPr bwMode="auto">
              <a:xfrm>
                <a:off x="2057399" y="2725789"/>
                <a:ext cx="1028699"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5707598" y="1444948"/>
              <a:ext cx="613490" cy="613491"/>
              <a:chOff x="3810000" y="3144890"/>
              <a:chExt cx="1028699" cy="1028700"/>
            </a:xfrm>
          </p:grpSpPr>
          <p:sp>
            <p:nvSpPr>
              <p:cNvPr id="41" name="Oval 40"/>
              <p:cNvSpPr/>
              <p:nvPr/>
            </p:nvSpPr>
            <p:spPr bwMode="auto">
              <a:xfrm>
                <a:off x="3810000" y="3144890"/>
                <a:ext cx="1028699"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7851596" y="1444948"/>
              <a:ext cx="613491" cy="613491"/>
              <a:chOff x="6083298" y="3144890"/>
              <a:chExt cx="1028699" cy="1028700"/>
            </a:xfrm>
          </p:grpSpPr>
          <p:sp>
            <p:nvSpPr>
              <p:cNvPr id="36" name="Oval 35"/>
              <p:cNvSpPr/>
              <p:nvPr/>
            </p:nvSpPr>
            <p:spPr bwMode="auto">
              <a:xfrm>
                <a:off x="6083298" y="3144890"/>
                <a:ext cx="1028699"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grpSp>
    </p:spTree>
    <p:extLst>
      <p:ext uri="{BB962C8B-B14F-4D97-AF65-F5344CB8AC3E}">
        <p14:creationId xmlns:p14="http://schemas.microsoft.com/office/powerpoint/2010/main" val="1474436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APIs</a:t>
            </a:r>
          </a:p>
        </p:txBody>
      </p:sp>
      <p:grpSp>
        <p:nvGrpSpPr>
          <p:cNvPr id="44" name="Group 43"/>
          <p:cNvGrpSpPr/>
          <p:nvPr/>
        </p:nvGrpSpPr>
        <p:grpSpPr>
          <a:xfrm>
            <a:off x="774248" y="1821101"/>
            <a:ext cx="10929611" cy="1060523"/>
            <a:chOff x="752656" y="1820862"/>
            <a:chExt cx="10931162" cy="1060674"/>
          </a:xfrm>
        </p:grpSpPr>
        <p:sp>
          <p:nvSpPr>
            <p:cNvPr id="19" name="Rounded Rectangle 18"/>
            <p:cNvSpPr/>
            <p:nvPr/>
          </p:nvSpPr>
          <p:spPr>
            <a:xfrm>
              <a:off x="75265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Microsoft.Phone</a:t>
              </a:r>
              <a:endParaRPr lang="en-US"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sz="1499" dirty="0" err="1">
                  <a:solidFill>
                    <a:srgbClr val="FFFFFF"/>
                  </a:solidFill>
                  <a:cs typeface="Helvetica Light"/>
                </a:rPr>
                <a:t>Microsoft.Networking</a:t>
              </a:r>
              <a:endParaRPr lang="en-US" sz="1499"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Windows.Storage</a:t>
              </a:r>
              <a:endParaRPr lang="en-US"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sz="1499" dirty="0" err="1">
                  <a:solidFill>
                    <a:srgbClr val="FFFFFF"/>
                  </a:solidFill>
                  <a:cs typeface="Helvetica Light"/>
                </a:rPr>
                <a:t>Windows.Foundation</a:t>
              </a:r>
              <a:endParaRPr lang="en-US" sz="1499"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Microsoft.Devices</a:t>
              </a:r>
              <a:endParaRPr lang="en-US" dirty="0">
                <a:solidFill>
                  <a:srgbClr val="FFFFFF"/>
                </a:solidFill>
                <a:cs typeface="Helvetica Light"/>
              </a:endParaRPr>
            </a:p>
          </p:txBody>
        </p:sp>
        <p:sp>
          <p:nvSpPr>
            <p:cNvPr id="34" name="TextBox 33"/>
            <p:cNvSpPr txBox="1"/>
            <p:nvPr/>
          </p:nvSpPr>
          <p:spPr>
            <a:xfrm>
              <a:off x="6299200" y="1820862"/>
              <a:ext cx="369332" cy="634020"/>
            </a:xfrm>
            <a:prstGeom prst="rect">
              <a:avLst/>
            </a:prstGeom>
            <a:noFill/>
          </p:spPr>
          <p:txBody>
            <a:bodyPr wrap="none" lIns="182854" tIns="146283" rIns="182854" bIns="146283" rtlCol="0">
              <a:spAutoFit/>
            </a:bodyPr>
            <a:lstStyle/>
            <a:p>
              <a:pPr defTabSz="932563">
                <a:lnSpc>
                  <a:spcPct val="90000"/>
                </a:lnSpc>
                <a:spcAft>
                  <a:spcPts val="600"/>
                </a:spcAft>
              </a:pPr>
              <a:endParaRPr lang="en-US" sz="2400" dirty="0" err="1">
                <a:gradFill>
                  <a:gsLst>
                    <a:gs pos="2917">
                      <a:srgbClr val="404040"/>
                    </a:gs>
                    <a:gs pos="30000">
                      <a:srgbClr val="404040"/>
                    </a:gs>
                  </a:gsLst>
                  <a:lin ang="5400000" scaled="0"/>
                </a:gradFill>
              </a:endParaRPr>
            </a:p>
          </p:txBody>
        </p:sp>
      </p:grpSp>
      <p:sp>
        <p:nvSpPr>
          <p:cNvPr id="36" name="Left Brace 35"/>
          <p:cNvSpPr/>
          <p:nvPr/>
        </p:nvSpPr>
        <p:spPr>
          <a:xfrm rot="5400000" flipH="1">
            <a:off x="6053161" y="-401085"/>
            <a:ext cx="380946" cy="10920451"/>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endParaRPr lang="en-US">
              <a:ln w="38100" cmpd="sng">
                <a:solidFill>
                  <a:srgbClr val="000000"/>
                </a:solidFill>
                <a:prstDash val="dash"/>
              </a:ln>
              <a:solidFill>
                <a:srgbClr val="404040"/>
              </a:solidFill>
            </a:endParaRPr>
          </a:p>
        </p:txBody>
      </p:sp>
      <p:pic>
        <p:nvPicPr>
          <p:cNvPr id="37" name="Picture 36" descr="C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619752" y="5478181"/>
            <a:ext cx="1196973" cy="928265"/>
          </a:xfrm>
          <a:prstGeom prst="rect">
            <a:avLst/>
          </a:prstGeom>
        </p:spPr>
      </p:pic>
      <p:grpSp>
        <p:nvGrpSpPr>
          <p:cNvPr id="38" name="Group 37"/>
          <p:cNvGrpSpPr/>
          <p:nvPr/>
        </p:nvGrpSpPr>
        <p:grpSpPr>
          <a:xfrm>
            <a:off x="769667" y="3840113"/>
            <a:ext cx="10929611" cy="679578"/>
            <a:chOff x="752656" y="3014662"/>
            <a:chExt cx="10931162" cy="679674"/>
          </a:xfrm>
        </p:grpSpPr>
        <p:sp>
          <p:nvSpPr>
            <p:cNvPr id="39" name="Rounded Rectangle 38"/>
            <p:cNvSpPr/>
            <p:nvPr/>
          </p:nvSpPr>
          <p:spPr>
            <a:xfrm>
              <a:off x="75265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System.Data</a:t>
              </a:r>
              <a:endParaRPr lang="en-US" dirty="0">
                <a:solidFill>
                  <a:srgbClr val="FFFFFF"/>
                </a:solidFill>
                <a:cs typeface="Helvetica Light"/>
              </a:endParaRPr>
            </a:p>
          </p:txBody>
        </p:sp>
        <p:sp>
          <p:nvSpPr>
            <p:cNvPr id="40" name="Rounded Rectangle 39"/>
            <p:cNvSpPr/>
            <p:nvPr/>
          </p:nvSpPr>
          <p:spPr>
            <a:xfrm>
              <a:off x="296677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System.Windows</a:t>
              </a:r>
              <a:endParaRPr lang="en-US" dirty="0">
                <a:solidFill>
                  <a:srgbClr val="FFFFFF"/>
                </a:solidFill>
                <a:cs typeface="Helvetica Light"/>
              </a:endParaRPr>
            </a:p>
          </p:txBody>
        </p:sp>
        <p:sp>
          <p:nvSpPr>
            <p:cNvPr id="41" name="Rounded Rectangle 40"/>
            <p:cNvSpPr/>
            <p:nvPr/>
          </p:nvSpPr>
          <p:spPr>
            <a:xfrm>
              <a:off x="518089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System.Numerics</a:t>
              </a:r>
              <a:endParaRPr lang="en-US" dirty="0">
                <a:solidFill>
                  <a:srgbClr val="FFFFFF"/>
                </a:solidFill>
                <a:cs typeface="Helvetica Light"/>
              </a:endParaRPr>
            </a:p>
          </p:txBody>
        </p:sp>
        <p:sp>
          <p:nvSpPr>
            <p:cNvPr id="42" name="Rounded Rectangle 41"/>
            <p:cNvSpPr/>
            <p:nvPr/>
          </p:nvSpPr>
          <p:spPr>
            <a:xfrm>
              <a:off x="739501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System.Core</a:t>
              </a:r>
              <a:endParaRPr lang="en-US" dirty="0">
                <a:solidFill>
                  <a:srgbClr val="FFFFFF"/>
                </a:solidFill>
                <a:cs typeface="Helvetica Light"/>
              </a:endParaRPr>
            </a:p>
          </p:txBody>
        </p:sp>
        <p:sp>
          <p:nvSpPr>
            <p:cNvPr id="43" name="Rounded Rectangle 42"/>
            <p:cNvSpPr/>
            <p:nvPr/>
          </p:nvSpPr>
          <p:spPr>
            <a:xfrm>
              <a:off x="9609137"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sz="1499" dirty="0" err="1">
                  <a:solidFill>
                    <a:srgbClr val="FFFFFF"/>
                  </a:solidFill>
                  <a:cs typeface="Helvetica Light"/>
                </a:rPr>
                <a:t>System.ServiceModel</a:t>
              </a:r>
              <a:endParaRPr lang="en-US" sz="1499" dirty="0">
                <a:solidFill>
                  <a:srgbClr val="FFFFFF"/>
                </a:solidFill>
                <a:cs typeface="Helvetica Light"/>
              </a:endParaRPr>
            </a:p>
          </p:txBody>
        </p:sp>
      </p:grpSp>
      <p:sp>
        <p:nvSpPr>
          <p:cNvPr id="24" name="Rounded Rectangle 23"/>
          <p:cNvSpPr/>
          <p:nvPr/>
        </p:nvSpPr>
        <p:spPr>
          <a:xfrm>
            <a:off x="774248"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System.Net</a:t>
            </a:r>
            <a:endParaRPr lang="en-US" dirty="0">
              <a:solidFill>
                <a:srgbClr val="FFFFFF"/>
              </a:solidFill>
              <a:cs typeface="Helvetica Light"/>
            </a:endParaRPr>
          </a:p>
        </p:txBody>
      </p:sp>
      <p:sp>
        <p:nvSpPr>
          <p:cNvPr id="25" name="Rounded Rectangle 24"/>
          <p:cNvSpPr/>
          <p:nvPr/>
        </p:nvSpPr>
        <p:spPr>
          <a:xfrm>
            <a:off x="2988054"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a:solidFill>
                  <a:srgbClr val="FFFFFF"/>
                </a:solidFill>
                <a:cs typeface="Helvetica Light"/>
              </a:rPr>
              <a:t>System</a:t>
            </a:r>
          </a:p>
        </p:txBody>
      </p:sp>
      <p:sp>
        <p:nvSpPr>
          <p:cNvPr id="26" name="Rounded Rectangle 25"/>
          <p:cNvSpPr/>
          <p:nvPr/>
        </p:nvSpPr>
        <p:spPr>
          <a:xfrm>
            <a:off x="5201860"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System.IO</a:t>
            </a:r>
            <a:endParaRPr lang="en-US" dirty="0">
              <a:solidFill>
                <a:srgbClr val="FFFFFF"/>
              </a:solidFill>
              <a:cs typeface="Helvetica Light"/>
            </a:endParaRPr>
          </a:p>
        </p:txBody>
      </p:sp>
      <p:sp>
        <p:nvSpPr>
          <p:cNvPr id="27" name="Rounded Rectangle 26"/>
          <p:cNvSpPr/>
          <p:nvPr/>
        </p:nvSpPr>
        <p:spPr>
          <a:xfrm>
            <a:off x="7415666"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System.Linq</a:t>
            </a:r>
            <a:endParaRPr lang="en-US" dirty="0">
              <a:solidFill>
                <a:srgbClr val="FFFFFF"/>
              </a:solidFill>
              <a:cs typeface="Helvetica Light"/>
            </a:endParaRPr>
          </a:p>
        </p:txBody>
      </p:sp>
      <p:sp>
        <p:nvSpPr>
          <p:cNvPr id="28" name="Rounded Rectangle 27"/>
          <p:cNvSpPr/>
          <p:nvPr/>
        </p:nvSpPr>
        <p:spPr>
          <a:xfrm>
            <a:off x="9629473"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System.Xml</a:t>
            </a:r>
            <a:endParaRPr lang="en-US" dirty="0">
              <a:solidFill>
                <a:srgbClr val="FFFFFF"/>
              </a:solidFill>
              <a:cs typeface="Helvetica Light"/>
            </a:endParaRPr>
          </a:p>
        </p:txBody>
      </p:sp>
    </p:spTree>
    <p:extLst>
      <p:ext uri="{BB962C8B-B14F-4D97-AF65-F5344CB8AC3E}">
        <p14:creationId xmlns:p14="http://schemas.microsoft.com/office/powerpoint/2010/main" val="1594200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F68F468D-A08A-684E-A83C-8BCDA61735C2}" vid="{92908E70-F204-BA4E-BF51-93741A180547}"/>
    </a:ext>
  </a:extLst>
</a:theme>
</file>

<file path=ppt/theme/theme2.xml><?xml version="1.0" encoding="utf-8"?>
<a:theme xmlns:a="http://schemas.openxmlformats.org/drawingml/2006/main" name="6-30537_Envision 2016 Concurrent Template_Dark">
  <a:themeElements>
    <a:clrScheme name="Ignite Dark">
      <a:dk1>
        <a:srgbClr val="505050"/>
      </a:dk1>
      <a:lt1>
        <a:srgbClr val="FFFFFF"/>
      </a:lt1>
      <a:dk2>
        <a:srgbClr val="D83B01"/>
      </a:dk2>
      <a:lt2>
        <a:srgbClr val="F8F8F8"/>
      </a:lt2>
      <a:accent1>
        <a:srgbClr val="D83B01"/>
      </a:accent1>
      <a:accent2>
        <a:srgbClr val="0078D7"/>
      </a:accent2>
      <a:accent3>
        <a:srgbClr val="D2D2D2"/>
      </a:accent3>
      <a:accent4>
        <a:srgbClr val="FFB900"/>
      </a:accent4>
      <a:accent5>
        <a:srgbClr val="FF8C00"/>
      </a:accent5>
      <a:accent6>
        <a:srgbClr val="00BCF2"/>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F68F468D-A08A-684E-A83C-8BCDA61735C2}" vid="{218BF2D7-DE0A-2B43-AD5C-6BFE3C29D4A1}"/>
    </a:ext>
  </a:extLst>
</a:theme>
</file>

<file path=ppt/theme/theme3.xml><?xml version="1.0" encoding="utf-8"?>
<a:theme xmlns:a="http://schemas.openxmlformats.org/drawingml/2006/main" name="1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F68F468D-A08A-684E-A83C-8BCDA61735C2}" vid="{12D83BDA-D6D6-594F-8F94-D425530A36E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2" ma:contentTypeDescription="" ma:contentTypeScope="" ma:versionID="8add498658ef06bbcf3bc1f2c97d938c">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a14070d067e341e7ddc7e27ecc4a2d88"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element ref="ns3:NumberofDownloa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readOnly="false"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NumberofDownloads" ma:index="40" nillable="true" ma:displayName="NumberofDownloads" ma:internalName="NumberofDownloads">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Georgia World Congress Center</TermName>
          <TermId xmlns="http://schemas.microsoft.com/office/infopath/2007/PartnerControls">ea0ece34-59a6-4d43-8d9e-d0f9e2a2f1ce</TermId>
        </TermInfo>
      </Terms>
    </d12e2661e9634d9aa98bbb375f31aced>
    <Event_x0020_Start_x0020_Date xmlns="01c77077-aee4-4b5f-bd4e-9cd40a6fff29">2016-09-25T07:00:00+00:00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Atlanta</TermName>
          <TermId xmlns="http://schemas.microsoft.com/office/infopath/2007/PartnerControls">01fb9831-5840-48a0-a576-3e48f42baa53</TermId>
        </TermInfo>
      </Terms>
    </iaa5f83406f94009a0f6a3e890699ff7>
    <External_x0020_Speaker xmlns="01c77077-aee4-4b5f-bd4e-9cd40a6fff29" xsi:nil="true"/>
    <m6878b9dd7994da4ba144f95347d99c6 xmlns="01c77077-aee4-4b5f-bd4e-9cd40a6fff29">
      <Terms xmlns="http://schemas.microsoft.com/office/infopath/2007/PartnerControls"/>
    </m6878b9dd7994da4ba144f95347d99c6>
    <Presentation_x0020_Date xmlns="01c77077-aee4-4b5f-bd4e-9cd40a6fff29" xsi:nil="tru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mb2e01f7e2d8413988e28e59aa226eec>
    <MS_x0020_Content_x0020_Owner xmlns="01c77077-aee4-4b5f-bd4e-9cd40a6fff29">
      <UserInfo>
        <DisplayName/>
        <AccountId xsi:nil="true"/>
        <AccountType/>
      </UserInfo>
    </MS_x0020_Content_x0020_Owner>
    <Session_x0020_Code xmlns="01c77077-aee4-4b5f-bd4e-9cd40a6fff29" xsi:nil="true"/>
    <Event_x0020_End_x0020_Date xmlns="01c77077-aee4-4b5f-bd4e-9cd40a6fff29">2016-09-30T07:00:00+00:00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MS_x0020_Speaker xmlns="01c77077-aee4-4b5f-bd4e-9cd40a6fff29">
      <UserInfo>
        <DisplayName/>
        <AccountId xsi:nil="true"/>
        <AccountType/>
      </UserInfo>
    </MS_x0020_Speak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2016</TermName>
          <TermId xmlns="http://schemas.microsoft.com/office/infopath/2007/PartnerControls">e2f6a88c-86f9-4b25-a2af-b5c3afa8c82a</TermId>
        </TermInfo>
      </Terms>
    </TaxKeywordTaxHTField>
    <TaxCatchAll xmlns="230e9df3-be65-4c73-a93b-d1236ebd677e">
      <Value>174</Value>
      <Value>177</Value>
      <Value>176</Value>
      <Value>175</Value>
    </TaxCatchAll>
    <NumberofDownloads xmlns="230e9df3-be65-4c73-a93b-d1236ebd677e"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6D8F288A-5131-4E80-AB86-F10FC03738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terms/"/>
    <ds:schemaRef ds:uri="230e9df3-be65-4c73-a93b-d1236ebd677e"/>
    <ds:schemaRef ds:uri="http://schemas.microsoft.com/office/2006/documentManagement/types"/>
    <ds:schemaRef ds:uri="8ff673fc-3231-4e3a-893b-6d7f7cd32766"/>
    <ds:schemaRef ds:uri="http://schemas.microsoft.com/office/2006/metadata/properties"/>
    <ds:schemaRef ds:uri="http://schemas.microsoft.com/office/infopath/2007/PartnerControls"/>
    <ds:schemaRef ds:uri="http://purl.org/dc/elements/1.1/"/>
    <ds:schemaRef ds:uri="http://schemas.microsoft.com/sharepoint/v3"/>
    <ds:schemaRef ds:uri="http://schemas.openxmlformats.org/package/2006/metadata/core-properties"/>
    <ds:schemaRef ds:uri="01c77077-aee4-4b5f-bd4e-9cd40a6fff29"/>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Presentation1</Template>
  <TotalTime>1449</TotalTime>
  <Words>2874</Words>
  <Application>Microsoft Macintosh PowerPoint</Application>
  <PresentationFormat>Custom</PresentationFormat>
  <Paragraphs>451</Paragraphs>
  <Slides>34</Slides>
  <Notes>33</Notes>
  <HiddenSlides>0</HiddenSlides>
  <MMClips>1</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34</vt:i4>
      </vt:variant>
    </vt:vector>
  </HeadingPairs>
  <TitlesOfParts>
    <vt:vector size="44" baseType="lpstr">
      <vt:lpstr>Consolas</vt:lpstr>
      <vt:lpstr>Helvetica</vt:lpstr>
      <vt:lpstr>Helvetica Light</vt:lpstr>
      <vt:lpstr>Segoe UI</vt:lpstr>
      <vt:lpstr>Segoe UI Light</vt:lpstr>
      <vt:lpstr>Wingdings</vt:lpstr>
      <vt:lpstr>Arial</vt:lpstr>
      <vt:lpstr>5-50002_Ignite_Breakout_Template</vt:lpstr>
      <vt:lpstr>6-30537_Envision 2016 Concurrent Template_Dark</vt:lpstr>
      <vt:lpstr>1_5-50002_Ignite_Breakout_Template</vt:lpstr>
      <vt:lpstr>Building Cross-Platform Enterprise Mobile Apps with Visual Studio and Xamarin</vt:lpstr>
      <vt:lpstr>Agenda</vt:lpstr>
      <vt:lpstr>Who is this guy?</vt:lpstr>
      <vt:lpstr>Xamarin – Your Complete Mobile Solution</vt:lpstr>
      <vt:lpstr>Architecting Mobile Apps</vt:lpstr>
      <vt:lpstr>Silo Approach</vt:lpstr>
      <vt:lpstr>Write Once, Run Anywhere</vt:lpstr>
      <vt:lpstr>Xamarin’s Unique Approach</vt:lpstr>
      <vt:lpstr>Windows APIs</vt:lpstr>
      <vt:lpstr>iOS – 100% API Coverage</vt:lpstr>
      <vt:lpstr>Android – 100% API Coverage</vt:lpstr>
      <vt:lpstr>Native Performance</vt:lpstr>
      <vt:lpstr>Anything you can do in Objective-C, Swift, or Java can be done in C# and Visual Studio with Xamarin.</vt:lpstr>
      <vt:lpstr>✓Always Up-to-Date</vt:lpstr>
      <vt:lpstr>Development Environment</vt:lpstr>
      <vt:lpstr>Xamarin is included in  Visual Studio!</vt:lpstr>
      <vt:lpstr>Visual Studio Integration</vt:lpstr>
      <vt:lpstr>Android Designer</vt:lpstr>
      <vt:lpstr>Android Hyper-V Emulators for PC</vt:lpstr>
      <vt:lpstr>Xamarin Designer for iOS</vt:lpstr>
      <vt:lpstr>Visual Studio iOS Simulator Remoting</vt:lpstr>
      <vt:lpstr>Xamarin Studio – Mac</vt:lpstr>
      <vt:lpstr>Open Source – open.xamarin.com</vt:lpstr>
      <vt:lpstr>Sharing Code</vt:lpstr>
      <vt:lpstr>Portable Class Libraries</vt:lpstr>
      <vt:lpstr>NuGet</vt:lpstr>
      <vt:lpstr>Shared Projects</vt:lpstr>
      <vt:lpstr>Code Sharing Stats</vt:lpstr>
      <vt:lpstr>Let’s build an app!</vt:lpstr>
      <vt:lpstr>Simplifying Development</vt:lpstr>
      <vt:lpstr>Platform Specific Code</vt:lpstr>
      <vt:lpstr>PowerPoint Presentation</vt:lpstr>
      <vt:lpstr>Plugins for Xamarin</vt:lpstr>
      <vt:lpstr>Let’s take a 10 minute break!</vt:lpstr>
    </vt:vector>
  </TitlesOfParts>
  <Manager/>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dc:title>
  <dc:subject>&lt;Speech title here&gt;</dc:subject>
  <dc:creator>Pierce Boggan</dc:creator>
  <cp:keywords>Microsoft 2016</cp:keywords>
  <dc:description>Template: Mitchell Derrey, Silverfox Productions_x000d_
Formatting: _x000d_
Audience Type:</dc:description>
  <cp:lastModifiedBy>Pierce Boggan</cp:lastModifiedBy>
  <cp:revision>20</cp:revision>
  <dcterms:created xsi:type="dcterms:W3CDTF">2016-09-14T20:48:08Z</dcterms:created>
  <dcterms:modified xsi:type="dcterms:W3CDTF">2016-09-15T20:57:36Z</dcterms:modified>
  <cp:category>Microsoft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177;#Georgia World Congress Center|ea0ece34-59a6-4d43-8d9e-d0f9e2a2f1ce</vt:lpwstr>
  </property>
  <property fmtid="{D5CDD505-2E9C-101B-9397-08002B2CF9AE}" pid="7" name="Track">
    <vt:lpwstr/>
  </property>
  <property fmtid="{D5CDD505-2E9C-101B-9397-08002B2CF9AE}" pid="8" name="Event Location">
    <vt:lpwstr>176;#Atlanta|01fb9831-5840-48a0-a576-3e48f42baa53</vt:lpwstr>
  </property>
  <property fmtid="{D5CDD505-2E9C-101B-9397-08002B2CF9AE}" pid="9" name="Campaign">
    <vt:lpwstr/>
  </property>
  <property fmtid="{D5CDD505-2E9C-101B-9397-08002B2CF9AE}" pid="10" name="IsMyDocuments">
    <vt:bool>true</vt:bool>
  </property>
  <property fmtid="{D5CDD505-2E9C-101B-9397-08002B2CF9AE}" pid="11" name="TaxKeyword">
    <vt:lpwstr>174;#Microsoft Ignite 2016|e2f6a88c-86f9-4b25-a2af-b5c3afa8c82a</vt:lpwstr>
  </property>
  <property fmtid="{D5CDD505-2E9C-101B-9397-08002B2CF9AE}" pid="12" name="Audience1">
    <vt:lpwstr/>
  </property>
  <property fmtid="{D5CDD505-2E9C-101B-9397-08002B2CF9AE}" pid="13" name="Event Name">
    <vt:lpwstr>175;#Microsoft Ignite|9323c522-fe4b-4922-816b-10a1920d7afb</vt:lpwstr>
  </property>
</Properties>
</file>